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y="5143500" cx="9144000"/>
  <p:notesSz cx="6858000" cy="9144000"/>
  <p:embeddedFontLst>
    <p:embeddedFont>
      <p:font typeface="Play"/>
      <p:regular r:id="rId74"/>
      <p:bold r:id="rId75"/>
    </p:embeddedFont>
    <p:embeddedFont>
      <p:font typeface="Orbitron Medium"/>
      <p:regular r:id="rId76"/>
      <p:bold r:id="rId77"/>
    </p:embeddedFont>
    <p:embeddedFont>
      <p:font typeface="Lato Black"/>
      <p:bold r:id="rId78"/>
      <p:boldItalic r:id="rId79"/>
    </p:embeddedFont>
    <p:embeddedFont>
      <p:font typeface="Quicksand"/>
      <p:regular r:id="rId80"/>
      <p:bold r:id="rId81"/>
    </p:embeddedFont>
    <p:embeddedFont>
      <p:font typeface="Quicksand Medium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Jon Nordb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A08618-FE7F-473E-B3B2-55AC2DD28447}">
  <a:tblStyle styleId="{6DA08618-FE7F-473E-B3B2-55AC2DD284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3" Type="http://schemas.openxmlformats.org/officeDocument/2006/relationships/font" Target="fonts/QuicksandMedium-bold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Quicksand-regular.fntdata"/><Relationship Id="rId82" Type="http://schemas.openxmlformats.org/officeDocument/2006/relationships/font" Target="fonts/QuicksandMedium-regular.fntdata"/><Relationship Id="rId81" Type="http://schemas.openxmlformats.org/officeDocument/2006/relationships/font" Target="fonts/Quicksan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Play-bold.fntdata"/><Relationship Id="rId30" Type="http://schemas.openxmlformats.org/officeDocument/2006/relationships/slide" Target="slides/slide23.xml"/><Relationship Id="rId74" Type="http://schemas.openxmlformats.org/officeDocument/2006/relationships/font" Target="fonts/Play-regular.fntdata"/><Relationship Id="rId33" Type="http://schemas.openxmlformats.org/officeDocument/2006/relationships/slide" Target="slides/slide26.xml"/><Relationship Id="rId77" Type="http://schemas.openxmlformats.org/officeDocument/2006/relationships/font" Target="fonts/OrbitronMedium-bold.fntdata"/><Relationship Id="rId32" Type="http://schemas.openxmlformats.org/officeDocument/2006/relationships/slide" Target="slides/slide25.xml"/><Relationship Id="rId76" Type="http://schemas.openxmlformats.org/officeDocument/2006/relationships/font" Target="fonts/OrbitronMedium-regular.fntdata"/><Relationship Id="rId35" Type="http://schemas.openxmlformats.org/officeDocument/2006/relationships/slide" Target="slides/slide28.xml"/><Relationship Id="rId79" Type="http://schemas.openxmlformats.org/officeDocument/2006/relationships/font" Target="fonts/LatoBlack-boldItalic.fntdata"/><Relationship Id="rId34" Type="http://schemas.openxmlformats.org/officeDocument/2006/relationships/slide" Target="slides/slide27.xml"/><Relationship Id="rId78" Type="http://schemas.openxmlformats.org/officeDocument/2006/relationships/font" Target="fonts/LatoBlack-bold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8-25T11:10:41.883">
    <p:pos x="2937" y="811"/>
    <p:text>TODO: replace with C code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8-23T16:03:19.316">
    <p:pos x="6000" y="0"/>
    <p:text>TODO, link EuroSciPy 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aulStoffregen/CoreMark" TargetMode="External"/><Relationship Id="rId3" Type="http://schemas.openxmlformats.org/officeDocument/2006/relationships/hyperlink" Target="https://www.eembc.org/coremark/scores.php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7b8de518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77b8de518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sensor data steam is conceptually infinite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 Learning models on the other hand must have finite and fixed-length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This is done by splitting the stream at fixed intervals of time.</a:t>
            </a:r>
            <a:br>
              <a:rPr lang="en"/>
            </a:br>
            <a:r>
              <a:rPr lang="en"/>
              <a:t>Into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Usually with some overlap. So model gets multiple chances at predicting the same phenomena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7b8de5186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7b8de5186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948b5300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948b5300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eba55a50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eba55a50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sensor data steam is conceptually infinite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 Learning models on the other hand must have finite and fixed-length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This is done by splitting the stream at fixed intervals of time.</a:t>
            </a:r>
            <a:br>
              <a:rPr lang="en"/>
            </a:br>
            <a:r>
              <a:rPr lang="en"/>
              <a:t>Into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Usually with some overlap. So model gets multiple chances at predicting the same phenomena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77b8de5186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1" name="Google Shape;301;g377b8de5186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7b8de5186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g377b8de5186_0_6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77b8de5186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8" name="Google Shape;328;g377b8de5186_0_6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77b8de518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77b8de518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7b8de518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77b8de518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7b8de518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77b8de518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704d736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704d736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as Head of Data Science at Soundsensing.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Soundsensing is a leading provider of predictive </a:t>
            </a:r>
            <a:r>
              <a:rPr lang="en"/>
              <a:t>maintenance solutions for </a:t>
            </a:r>
            <a:r>
              <a:rPr lang="en">
                <a:solidFill>
                  <a:schemeClr val="dk1"/>
                </a:solidFill>
              </a:rPr>
              <a:t>ventilation systems in </a:t>
            </a:r>
            <a:r>
              <a:rPr lang="en"/>
              <a:t>buildings.</a:t>
            </a:r>
            <a:br>
              <a:rPr lang="en"/>
            </a:br>
            <a:r>
              <a:rPr lang="en"/>
              <a:t>So we work a lot with sensor data. And also use Python as much as we can for Data Science, IoT and backend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77b8de518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77b8de518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7b8de5186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2" name="Google Shape;372;g377b8de5186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7b8de518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77b8de518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e935c372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3e935c372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da0b8ae8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 model is done using a standard framework like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will need to already have a dataset collected and labeled for your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nothing emlearn specific at this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although you should use a model small enough to fit on your target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also provide some tools for checking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have a trained model, you are ready to deploy it to the device.</a:t>
            </a:r>
            <a:endParaRPr/>
          </a:p>
        </p:txBody>
      </p:sp>
      <p:sp>
        <p:nvSpPr>
          <p:cNvPr id="405" name="Google Shape;405;g2dda0b8ae8e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eba55a50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3eba55a50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STM32, Nordic NRF5x, ESP32, RP2040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da0b8ae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To use the code, include the generated header file.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Pass the data to the predict() call of the model.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The output can the be used to trigger relevant actions,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such as controlling motors, logging event that occur,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or sent an external system.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In this example, we just show the model output on a display.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30" name="Google Shape;430;g2dda0b8ae8e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ce30ccef4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Supports a selection of embedded friendly models: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444" name="Google Shape;444;g2ce30ccef49_0_6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77b8de5186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77b8de5186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77b8de5186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it comes to Machine Learning on microcontrollers,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obviously not going to be running any Large Language Models or generative image models.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one usecase where ML is incredibly useful is in analysing sensor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component in blue is the Machine Learning model, 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6" name="Google Shape;466;g377b8de5186_0_7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e30ccef4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g2ce30ccef49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e935c37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3e935c37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3e935c372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3e935c372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STM32, Nordic NRF5x, ESP32, RP2040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77921a652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g377921a6527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77921a65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77921a65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77b8de518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77b8de518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e2d7b3b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ce2d7b3b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11ad1af60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11ad1af6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3eba55a50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g33eba55a50d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2948b5300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2948b5300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e0412fc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1" name="Google Shape;591;g33ee0412fc1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e30ccef4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it comes to Machine Learning on microcontrollers,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obviously not going to be running any Large Language Models or generative image models.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one usecase where ML is incredibly useful is in analysing sensor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component in blue is the Machine Learning model, 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g2ce30ccef49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2948b530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increasingly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8" name="Google Shape;598;g32948b5300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77b8de51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77b8de51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2948b530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2948b530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77b8de5186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77b8de5186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f4c6a3e4b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f4c6a3e4b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dda0b8ae8e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dda0b8ae8e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Coremark</a:t>
            </a:r>
            <a:br>
              <a:rPr lang="en"/>
            </a:br>
            <a:r>
              <a:rPr lang="en"/>
              <a:t>Mega 7.03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https://github.com/PaulStoffregen/CoreMark</a:t>
            </a:r>
            <a:r>
              <a:rPr lang="en"/>
              <a:t>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https://www.eembc.org/coremark/scores.php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Accelerometers/IMU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100-1kHz. Every N seconds.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Human Activity Detection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Basically anything 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Typ 16 khz. Not 48 kHz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1-100 classes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Image/video.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Low resolution, low framerate.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 classes. Not ImageNet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Classification and object detection. Edge Impulse FOMO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OpenMV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https://docs.edgeimpulse.com/docs/edge-impulse-studio/learning-blocks/object-detection/fomo-object-detection-for-constrained-devices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392f2d2c6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392f2d2c6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392f2d2c69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6" name="Google Shape;666;g3392f2d2c69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2948b5300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2948b5300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dda0b8ae8e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dda0b8ae8e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e30ccef4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a huge amount of applications for this, in basically any field that uses electronics.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Keyword spotting / wakeword detection. “Alexa”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Smartwatch. Sleep activity tracking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Agriculture. </a:t>
            </a:r>
            <a:r>
              <a:rPr lang="en">
                <a:solidFill>
                  <a:schemeClr val="dk1"/>
                </a:solidFill>
              </a:rPr>
              <a:t>Cattle activity tracking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Condition monitoring of Machinery.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Or what about a cat doorbell that only lets in your cat, and only if it does not have a prey in its both.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Magic wand.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g2ce30ccef49_0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11ad1af60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11ad1af60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16 bit integer features instead of 32 bit floats</a:t>
            </a:r>
            <a:br>
              <a:rPr lang="en"/>
            </a:br>
            <a:r>
              <a:rPr lang="en"/>
              <a:t>Reduced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probability leaves with clustering K-means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e6874067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e6874067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2948b5300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2948b5300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77921a6527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77921a6527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77921a6527_0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377921a6527_0_4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moving again and again (loop it)</a:t>
            </a:r>
            <a:endParaRPr/>
          </a:p>
        </p:txBody>
      </p:sp>
      <p:sp>
        <p:nvSpPr>
          <p:cNvPr id="750" name="Google Shape;750;g377921a6527_0_4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77921a6527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77921a6527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 drives for peripherals that are on a board not included in core firmware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Will likely need to hunt a bit for each sensor, screen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77921a6527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1" name="Google Shape;771;g377921a6527_0_6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77921a6527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1" name="Google Shape;781;g377921a6527_0_6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77921a6527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3" name="Google Shape;793;g377921a6527_0_6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77921a6527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6" name="Google Shape;806;g377921a6527_0_6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3fbb6522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g2e3fbb65227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77921a6527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77921a6527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Has support for loading C modules at runtime!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77921a6527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77921a6527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77921a652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77921a652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2948b530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2948b530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dda0b8ae8e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dda0b8ae8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dda0b8ae8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dda0b8ae8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3eba55a5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3eba55a5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STM32, Nordic NRF5x, ESP32, RP2040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e30ccef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supports the three most common ML tasks: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classification, regression, anomaly detection.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ce30ccef49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948b5300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948b5300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7b8de518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g377b8de5186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13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340572" y="2052000"/>
            <a:ext cx="2547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340519" y="1350000"/>
            <a:ext cx="2547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136847" y="1350169"/>
            <a:ext cx="24324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40572" y="477825"/>
            <a:ext cx="464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14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340571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3079235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body"/>
          </p:nvPr>
        </p:nvSpPr>
        <p:spPr>
          <a:xfrm>
            <a:off x="340571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body"/>
          </p:nvPr>
        </p:nvSpPr>
        <p:spPr>
          <a:xfrm>
            <a:off x="3079235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1">
  <p:cSld name="Text and Figur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40200" y="477900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5" name="Google Shape;85;p16"/>
          <p:cNvSpPr/>
          <p:nvPr/>
        </p:nvSpPr>
        <p:spPr>
          <a:xfrm>
            <a:off x="-5932" y="477825"/>
            <a:ext cx="16050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4832848"/>
            <a:ext cx="9144000" cy="31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440178" y="4832848"/>
            <a:ext cx="2703900" cy="3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21436" y="4925128"/>
            <a:ext cx="4051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0" spcFirstLastPara="1" rIns="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 sz="1100"/>
          </a:p>
        </p:txBody>
      </p:sp>
      <p:sp>
        <p:nvSpPr>
          <p:cNvPr id="90" name="Google Shape;90;p16"/>
          <p:cNvSpPr txBox="1"/>
          <p:nvPr/>
        </p:nvSpPr>
        <p:spPr>
          <a:xfrm>
            <a:off x="6536589" y="4886656"/>
            <a:ext cx="2511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" sz="10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 sz="11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ide Image">
  <p:cSld name="Text &amp; Side Imag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>
            <p:ph idx="2" type="pic"/>
          </p:nvPr>
        </p:nvPicPr>
        <p:blipFill/>
        <p:spPr>
          <a:xfrm>
            <a:off x="5190258" y="0"/>
            <a:ext cx="3953700" cy="4833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40572" y="2052000"/>
            <a:ext cx="46467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body"/>
          </p:nvPr>
        </p:nvSpPr>
        <p:spPr>
          <a:xfrm>
            <a:off x="340519" y="1350000"/>
            <a:ext cx="4646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2">
  <p:cSld name="Text and Figure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Simple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20329" y="451322"/>
            <a:ext cx="8307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  <a:defRPr sz="2100"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20329" y="1192306"/>
            <a:ext cx="8307000" cy="3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6457949" y="4767263"/>
            <a:ext cx="2269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1963" y="116948"/>
            <a:ext cx="1237873" cy="38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image" Target="../media/image21.png"/><Relationship Id="rId5" Type="http://schemas.openxmlformats.org/officeDocument/2006/relationships/hyperlink" Target="mailto:jononor@gmail.com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jpg"/><Relationship Id="rId10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4.jpg"/><Relationship Id="rId4" Type="http://schemas.openxmlformats.org/officeDocument/2006/relationships/image" Target="../media/image24.png"/><Relationship Id="rId9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Relationship Id="rId7" Type="http://schemas.openxmlformats.org/officeDocument/2006/relationships/image" Target="../media/image68.png"/><Relationship Id="rId8" Type="http://schemas.openxmlformats.org/officeDocument/2006/relationships/hyperlink" Target="https://github.com/jonnor/toothbrush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emlearn/emlearn/issues/108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orgs/micropython/discussions/15512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hyperlink" Target="https://github.com/zephyrproject-rtos/zephyr/blob/main/samples/subsys/rtio/sensor_batch_processing/src/main.c" TargetMode="External"/><Relationship Id="rId5" Type="http://schemas.openxmlformats.org/officeDocument/2006/relationships/hyperlink" Target="https://github.com/zephyrproject-rtos/zephyr/blob/main/samples/subsys/rtio/sensor_batch_processing/src/main.c" TargetMode="External"/><Relationship Id="rId6" Type="http://schemas.openxmlformats.org/officeDocument/2006/relationships/hyperlink" Target="https://github.com/zephyrproject-rtos/zephyr/blob/main/samples/subsys/rtio/sensor_batch_processing/src/main.c" TargetMode="External"/><Relationship Id="rId7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jpg"/><Relationship Id="rId4" Type="http://schemas.openxmlformats.org/officeDocument/2006/relationships/hyperlink" Target="https://docs.zephyrproject.org/latest/samples/subsys/fs/fs_sample/README.html#fs" TargetMode="External"/><Relationship Id="rId9" Type="http://schemas.openxmlformats.org/officeDocument/2006/relationships/image" Target="../media/image9.png"/><Relationship Id="rId5" Type="http://schemas.openxmlformats.org/officeDocument/2006/relationships/hyperlink" Target="https://docs.zephyrproject.org/latest/samples/subsys/fs/fs_sample/README.html#fs" TargetMode="External"/><Relationship Id="rId6" Type="http://schemas.openxmlformats.org/officeDocument/2006/relationships/hyperlink" Target="https://docs.zephyrproject.org/latest/samples/subsys/fs/fs_sample/README.html#fs" TargetMode="External"/><Relationship Id="rId7" Type="http://schemas.openxmlformats.org/officeDocument/2006/relationships/hyperlink" Target="https://docs.zephyrproject.org/latest/samples/subsys/usb/mass/README.html#usb-mass" TargetMode="External"/><Relationship Id="rId8" Type="http://schemas.openxmlformats.org/officeDocument/2006/relationships/hyperlink" Target="https://docs.zephyrproject.org/latest/samples/subsys/mgmt/mcumgr/smp_svr/README.html#smp-svr-sample-buil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abelstud.io/templates/timeseries_audio_video" TargetMode="External"/><Relationship Id="rId4" Type="http://schemas.openxmlformats.org/officeDocument/2006/relationships/hyperlink" Target="https://labelstud.io/templates/timeseries_audio_video" TargetMode="External"/><Relationship Id="rId5" Type="http://schemas.openxmlformats.org/officeDocument/2006/relationships/hyperlink" Target="https://labelstud.io/templates/timeseries_audio_video" TargetMode="External"/><Relationship Id="rId6" Type="http://schemas.openxmlformats.org/officeDocument/2006/relationships/image" Target="../media/image37.png"/><Relationship Id="rId7" Type="http://schemas.openxmlformats.org/officeDocument/2006/relationships/image" Target="../media/image40.png"/><Relationship Id="rId8" Type="http://schemas.openxmlformats.org/officeDocument/2006/relationships/hyperlink" Target="https://github.com/emlearn/emlearn-micropython/tree/master/examples/har_tre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8.jp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.xml"/><Relationship Id="rId4" Type="http://schemas.openxmlformats.org/officeDocument/2006/relationships/hyperlink" Target="https://www.mdpi.com/2079-9292/10/21/2640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15.png"/><Relationship Id="rId7" Type="http://schemas.openxmlformats.org/officeDocument/2006/relationships/hyperlink" Target="https://github.com/emlearn/emlearn/issues/108" TargetMode="External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7.png"/><Relationship Id="rId4" Type="http://schemas.openxmlformats.org/officeDocument/2006/relationships/hyperlink" Target="https://github.com/emlearn/emlearn-micropython/blob/master/examples/har_trees/har_train.py" TargetMode="External"/><Relationship Id="rId9" Type="http://schemas.openxmlformats.org/officeDocument/2006/relationships/image" Target="../media/image39.png"/><Relationship Id="rId5" Type="http://schemas.openxmlformats.org/officeDocument/2006/relationships/hyperlink" Target="https://github.com/emlearn/emlearn-micropython/blob/master/examples/har_trees/har_train.py" TargetMode="External"/><Relationship Id="rId6" Type="http://schemas.openxmlformats.org/officeDocument/2006/relationships/hyperlink" Target="https://github.com/emlearn/emlearn-micropython/blob/master/examples/har_trees/har_train.py" TargetMode="External"/><Relationship Id="rId7" Type="http://schemas.openxmlformats.org/officeDocument/2006/relationships/image" Target="../media/image32.jpg"/><Relationship Id="rId8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hyperlink" Target="https://emlearn.readthedocs.io/en/latest/getting_started_zephyr.html" TargetMode="External"/><Relationship Id="rId9" Type="http://schemas.openxmlformats.org/officeDocument/2006/relationships/hyperlink" Target="https://docs.zephyrproject.org/latest/develop/manifest/external/emlearn.html" TargetMode="External"/><Relationship Id="rId5" Type="http://schemas.openxmlformats.org/officeDocument/2006/relationships/hyperlink" Target="https://emlearn.readthedocs.io/en/latest/getting_started_zephyr.html" TargetMode="External"/><Relationship Id="rId6" Type="http://schemas.openxmlformats.org/officeDocument/2006/relationships/hyperlink" Target="https://emlearn.readthedocs.io/en/latest/getting_started_zephyr.html" TargetMode="External"/><Relationship Id="rId7" Type="http://schemas.openxmlformats.org/officeDocument/2006/relationships/hyperlink" Target="https://docs.zephyrproject.org/latest/develop/manifest/external/emlearn.html" TargetMode="External"/><Relationship Id="rId8" Type="http://schemas.openxmlformats.org/officeDocument/2006/relationships/hyperlink" Target="https://docs.zephyrproject.org/latest/develop/manifest/external/emlearn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Relationship Id="rId4" Type="http://schemas.openxmlformats.org/officeDocument/2006/relationships/image" Target="../media/image50.png"/><Relationship Id="rId5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jpg"/><Relationship Id="rId4" Type="http://schemas.openxmlformats.org/officeDocument/2006/relationships/image" Target="../media/image45.png"/><Relationship Id="rId9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15.png"/><Relationship Id="rId8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jpg"/><Relationship Id="rId4" Type="http://schemas.openxmlformats.org/officeDocument/2006/relationships/image" Target="../media/image59.png"/><Relationship Id="rId5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micropython.org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49.jpg"/><Relationship Id="rId6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4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hyperlink" Target="https://openmv.io/" TargetMode="External"/><Relationship Id="rId5" Type="http://schemas.openxmlformats.org/officeDocument/2006/relationships/hyperlink" Target="https://github.com/v923z/micropython-ulab" TargetMode="External"/><Relationship Id="rId6" Type="http://schemas.openxmlformats.org/officeDocument/2006/relationships/image" Target="../media/image49.jpg"/><Relationship Id="rId7" Type="http://schemas.openxmlformats.org/officeDocument/2006/relationships/hyperlink" Target="http://github.com/emlearn/emlearn-micropython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15.png"/><Relationship Id="rId5" Type="http://schemas.openxmlformats.org/officeDocument/2006/relationships/hyperlink" Target="https://github.com/emlearn/emlearn/" TargetMode="External"/><Relationship Id="rId6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" TargetMode="External"/><Relationship Id="rId10" Type="http://schemas.openxmlformats.org/officeDocument/2006/relationships/hyperlink" Target="https://github.com" TargetMode="External"/><Relationship Id="rId13" Type="http://schemas.openxmlformats.org/officeDocument/2006/relationships/hyperlink" Target="https://github.com" TargetMode="External"/><Relationship Id="rId12" Type="http://schemas.openxmlformats.org/officeDocument/2006/relationships/hyperlink" Target="https://github.com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jpg"/><Relationship Id="rId4" Type="http://schemas.openxmlformats.org/officeDocument/2006/relationships/image" Target="../media/image22.png"/><Relationship Id="rId9" Type="http://schemas.openxmlformats.org/officeDocument/2006/relationships/hyperlink" Target="https://github.com" TargetMode="External"/><Relationship Id="rId5" Type="http://schemas.openxmlformats.org/officeDocument/2006/relationships/image" Target="../media/image80.jpg"/><Relationship Id="rId6" Type="http://schemas.openxmlformats.org/officeDocument/2006/relationships/image" Target="../media/image61.jpg"/><Relationship Id="rId7" Type="http://schemas.openxmlformats.org/officeDocument/2006/relationships/image" Target="../media/image108.jpg"/><Relationship Id="rId8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2.xml"/><Relationship Id="rId4" Type="http://schemas.openxmlformats.org/officeDocument/2006/relationships/hyperlink" Target="https://emlearn-micropython.readthedocs.io" TargetMode="External"/><Relationship Id="rId9" Type="http://schemas.openxmlformats.org/officeDocument/2006/relationships/image" Target="../media/image15.png"/><Relationship Id="rId5" Type="http://schemas.openxmlformats.org/officeDocument/2006/relationships/hyperlink" Target="https://emlearn.readthedocs.io" TargetMode="External"/><Relationship Id="rId6" Type="http://schemas.openxmlformats.org/officeDocument/2006/relationships/hyperlink" Target="https://www.youtube.com/watch?v=LyO5k1VMdOQ" TargetMode="External"/><Relationship Id="rId7" Type="http://schemas.openxmlformats.org/officeDocument/2006/relationships/hyperlink" Target="https://fosdem.org/2025/schedule/event/fosdem-2025-4524-milliwatt-sized-machine-learning-on-microcontrollers-with-emlearn/" TargetMode="External"/><Relationship Id="rId8" Type="http://schemas.openxmlformats.org/officeDocument/2006/relationships/hyperlink" Target="https://fosdem.org/2025/schedule/event/fosdem-2025-4525-micropython-python-for-microcontrollers-and-embedded-linux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image" Target="../media/image21.png"/><Relationship Id="rId5" Type="http://schemas.openxmlformats.org/officeDocument/2006/relationships/hyperlink" Target="mailto:jononor@gmail.com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hackaday.io/project/194511-1-dollar-tinyml" TargetMode="External"/><Relationship Id="rId4" Type="http://schemas.openxmlformats.org/officeDocument/2006/relationships/hyperlink" Target="https://hackaday.io/project/194511-1-dollar-tinyml" TargetMode="External"/><Relationship Id="rId5" Type="http://schemas.openxmlformats.org/officeDocument/2006/relationships/hyperlink" Target="https://hackaday.io/project/194511-1-dollar-tinyml" TargetMode="External"/><Relationship Id="rId6" Type="http://schemas.openxmlformats.org/officeDocument/2006/relationships/image" Target="../media/image67.png"/><Relationship Id="rId7" Type="http://schemas.openxmlformats.org/officeDocument/2006/relationships/image" Target="../media/image7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hackaday.io/project/194511-1-dollar-tinyml" TargetMode="External"/><Relationship Id="rId4" Type="http://schemas.openxmlformats.org/officeDocument/2006/relationships/image" Target="../media/image75.png"/><Relationship Id="rId5" Type="http://schemas.openxmlformats.org/officeDocument/2006/relationships/image" Target="../media/image107.jpg"/><Relationship Id="rId6" Type="http://schemas.openxmlformats.org/officeDocument/2006/relationships/image" Target="../media/image10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74.png"/><Relationship Id="rId5" Type="http://schemas.openxmlformats.org/officeDocument/2006/relationships/image" Target="../media/image38.jpg"/><Relationship Id="rId6" Type="http://schemas.openxmlformats.org/officeDocument/2006/relationships/hyperlink" Target="https://github.com/emlearn/emlearn-micropython/tree/master/examples/har_trees" TargetMode="External"/><Relationship Id="rId7" Type="http://schemas.openxmlformats.org/officeDocument/2006/relationships/hyperlink" Target="https://github.com/emlearn/emlearn-micropython/tree/master/examples/har_trees" TargetMode="External"/><Relationship Id="rId8" Type="http://schemas.openxmlformats.org/officeDocument/2006/relationships/hyperlink" Target="https://github.com/emlearn/emlearn-micropython/tree/master/examples/har_trees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Relationship Id="rId4" Type="http://schemas.openxmlformats.org/officeDocument/2006/relationships/hyperlink" Target="https://github.com/emlearn/emlearn-micropython/blob/master/examples/har_trees/timebased.py" TargetMode="External"/><Relationship Id="rId5" Type="http://schemas.openxmlformats.org/officeDocument/2006/relationships/hyperlink" Target="https://www.mdpi.com/2079-9292/10/21/2640" TargetMode="External"/><Relationship Id="rId6" Type="http://schemas.openxmlformats.org/officeDocument/2006/relationships/hyperlink" Target="https://github.com/jonnor/micropython-npyfile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5" Type="http://schemas.openxmlformats.org/officeDocument/2006/relationships/image" Target="../media/image7.jpg"/><Relationship Id="rId6" Type="http://schemas.openxmlformats.org/officeDocument/2006/relationships/image" Target="../media/image14.jpg"/><Relationship Id="rId7" Type="http://schemas.openxmlformats.org/officeDocument/2006/relationships/image" Target="../media/image106.png"/><Relationship Id="rId8" Type="http://schemas.openxmlformats.org/officeDocument/2006/relationships/image" Target="../media/image1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2.png"/><Relationship Id="rId4" Type="http://schemas.openxmlformats.org/officeDocument/2006/relationships/hyperlink" Target="https://www.mdpi.com/2079-9292/10/21/2640" TargetMode="External"/><Relationship Id="rId5" Type="http://schemas.openxmlformats.org/officeDocument/2006/relationships/hyperlink" Target="https://arxiv.org/abs/2206.07652" TargetMode="External"/><Relationship Id="rId6" Type="http://schemas.openxmlformats.org/officeDocument/2006/relationships/hyperlink" Target="https://www.jmir.org/2022/1/e28036/" TargetMode="External"/><Relationship Id="rId7" Type="http://schemas.openxmlformats.org/officeDocument/2006/relationships/image" Target="../media/image78.png"/><Relationship Id="rId8" Type="http://schemas.openxmlformats.org/officeDocument/2006/relationships/image" Target="../media/image7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1.jpg"/><Relationship Id="rId4" Type="http://schemas.openxmlformats.org/officeDocument/2006/relationships/image" Target="../media/image79.jpg"/><Relationship Id="rId5" Type="http://schemas.openxmlformats.org/officeDocument/2006/relationships/image" Target="../media/image82.jpg"/><Relationship Id="rId6" Type="http://schemas.openxmlformats.org/officeDocument/2006/relationships/image" Target="../media/image8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1.jpg"/><Relationship Id="rId4" Type="http://schemas.openxmlformats.org/officeDocument/2006/relationships/hyperlink" Target="https://micropython.org/download/?port=esp32" TargetMode="External"/><Relationship Id="rId5" Type="http://schemas.openxmlformats.org/officeDocument/2006/relationships/image" Target="../media/image87.png"/><Relationship Id="rId6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micropython/micropython-lib" TargetMode="External"/><Relationship Id="rId4" Type="http://schemas.openxmlformats.org/officeDocument/2006/relationships/hyperlink" Target="https://docs.micropython.org/en/latest/genrst/index.html#micropython-differences-from-cpython" TargetMode="External"/><Relationship Id="rId9" Type="http://schemas.openxmlformats.org/officeDocument/2006/relationships/hyperlink" Target="https://github.com/micropython/micropython/issues/7919#issuecomment-1025221807" TargetMode="External"/><Relationship Id="rId5" Type="http://schemas.openxmlformats.org/officeDocument/2006/relationships/hyperlink" Target="https://docs.micropython.org/en/latest/genrst/index.html#micropython-differences-from-cpython" TargetMode="External"/><Relationship Id="rId6" Type="http://schemas.openxmlformats.org/officeDocument/2006/relationships/hyperlink" Target="https://docs.micropython.org/en/latest/genrst/index.html#micropython-differences-from-cpython" TargetMode="External"/><Relationship Id="rId7" Type="http://schemas.openxmlformats.org/officeDocument/2006/relationships/hyperlink" Target="https://github.com/micropython/micropython/issues/7919#issuecomment-1025221807" TargetMode="External"/><Relationship Id="rId8" Type="http://schemas.openxmlformats.org/officeDocument/2006/relationships/hyperlink" Target="https://github.com/micropython/micropython/issues/7919#issuecomment-1025221807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ocs.micropython.org/en/latest/library/machine.html" TargetMode="External"/><Relationship Id="rId4" Type="http://schemas.openxmlformats.org/officeDocument/2006/relationships/image" Target="../media/image105.png"/><Relationship Id="rId5" Type="http://schemas.openxmlformats.org/officeDocument/2006/relationships/image" Target="../media/image49.jpg"/><Relationship Id="rId6" Type="http://schemas.openxmlformats.org/officeDocument/2006/relationships/image" Target="../media/image85.pn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png"/><Relationship Id="rId10" Type="http://schemas.openxmlformats.org/officeDocument/2006/relationships/image" Target="../media/image104.png"/><Relationship Id="rId13" Type="http://schemas.openxmlformats.org/officeDocument/2006/relationships/image" Target="../media/image90.jpg"/><Relationship Id="rId12" Type="http://schemas.openxmlformats.org/officeDocument/2006/relationships/image" Target="../media/image8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docs.micropython.org/en/latest/library/network.WLAN.html" TargetMode="External"/><Relationship Id="rId4" Type="http://schemas.openxmlformats.org/officeDocument/2006/relationships/hyperlink" Target="https://docs.micropython.org/en/latest/library/network.LAN.html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49.jpg"/><Relationship Id="rId5" Type="http://schemas.openxmlformats.org/officeDocument/2006/relationships/hyperlink" Target="https://github.com/micropython/micropython-lib/blob/master/micropython/bluetooth/aioble/README.md" TargetMode="External"/><Relationship Id="rId6" Type="http://schemas.openxmlformats.org/officeDocument/2006/relationships/hyperlink" Target="https://docs.micropython.org/en/latest/library/bluetooth.html" TargetMode="External"/><Relationship Id="rId7" Type="http://schemas.openxmlformats.org/officeDocument/2006/relationships/hyperlink" Target="https://docs.micropython.org/en/latest/library/network.PPP.html" TargetMode="External"/><Relationship Id="rId8" Type="http://schemas.openxmlformats.org/officeDocument/2006/relationships/hyperlink" Target="https://github.com/micropython/micropython-lib/tree/master/micropython/lora" TargetMode="External"/></Relationships>
</file>

<file path=ppt/slides/_rels/slide5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ocs.micropython.org/en/latest/reference/filesystem.html" TargetMode="External"/><Relationship Id="rId4" Type="http://schemas.openxmlformats.org/officeDocument/2006/relationships/hyperlink" Target="https://docs.micropython.org/en/latest/reference/filesystem.html" TargetMode="External"/><Relationship Id="rId9" Type="http://schemas.openxmlformats.org/officeDocument/2006/relationships/hyperlink" Target="https://github.com/jonnor/micropython-npyfile/" TargetMode="External"/><Relationship Id="rId5" Type="http://schemas.openxmlformats.org/officeDocument/2006/relationships/hyperlink" Target="https://docs.micropython.org/en/latest/reference/filesystem.html" TargetMode="External"/><Relationship Id="rId6" Type="http://schemas.openxmlformats.org/officeDocument/2006/relationships/hyperlink" Target="https://docs.micropython.org/en/latest/reference/mpremote.html" TargetMode="External"/><Relationship Id="rId7" Type="http://schemas.openxmlformats.org/officeDocument/2006/relationships/hyperlink" Target="https://docs.micropython.org/en/latest/reference/mpremote.html" TargetMode="External"/><Relationship Id="rId8" Type="http://schemas.openxmlformats.org/officeDocument/2006/relationships/hyperlink" Target="https://docs.micropython.org/en/latest/reference/mpremote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32.jpg"/><Relationship Id="rId7" Type="http://schemas.openxmlformats.org/officeDocument/2006/relationships/image" Target="../media/image53.png"/><Relationship Id="rId8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example.net/" TargetMode="External"/><Relationship Id="rId4" Type="http://schemas.openxmlformats.org/officeDocument/2006/relationships/image" Target="../media/image49.jp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hyperlink" Target="https://za.pycon.org/talks/31-sensor-data-processing-on-microcontrollers-with-micropython/" TargetMode="External"/><Relationship Id="rId10" Type="http://schemas.openxmlformats.org/officeDocument/2006/relationships/hyperlink" Target="https://www.youtube.com/watch?v=vBiji9IFJJ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docs.micropython.org/en/latest/reference/speed_python.html#the-native-code-emitter" TargetMode="External"/><Relationship Id="rId4" Type="http://schemas.openxmlformats.org/officeDocument/2006/relationships/hyperlink" Target="https://docs.micropython.org/en/latest/reference/speed_python.html#the-native-code-emitter" TargetMode="External"/><Relationship Id="rId9" Type="http://schemas.openxmlformats.org/officeDocument/2006/relationships/image" Target="../media/image49.jpg"/><Relationship Id="rId5" Type="http://schemas.openxmlformats.org/officeDocument/2006/relationships/hyperlink" Target="https://docs.micropython.org/en/latest/reference/speed_python.html#the-native-code-emitter" TargetMode="External"/><Relationship Id="rId6" Type="http://schemas.openxmlformats.org/officeDocument/2006/relationships/hyperlink" Target="https://docs.micropython.org/en/latest/pyboard/tutorial/assembler.html" TargetMode="External"/><Relationship Id="rId7" Type="http://schemas.openxmlformats.org/officeDocument/2006/relationships/hyperlink" Target="https://docs.micropython.org/en/latest/develop/cmodules.html" TargetMode="External"/><Relationship Id="rId8" Type="http://schemas.openxmlformats.org/officeDocument/2006/relationships/hyperlink" Target="https://docs.micropython.org/en/latest/develop/natmod.html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emlearn/emlearn-micropython/tree/master/examples/har_trees" TargetMode="External"/><Relationship Id="rId4" Type="http://schemas.openxmlformats.org/officeDocument/2006/relationships/hyperlink" Target="https://github.com/jonnor/toothbrush/" TargetMode="External"/><Relationship Id="rId5" Type="http://schemas.openxmlformats.org/officeDocument/2006/relationships/hyperlink" Target="https://github.com/jonnor/toothbrush/" TargetMode="External"/><Relationship Id="rId6" Type="http://schemas.openxmlformats.org/officeDocument/2006/relationships/hyperlink" Target="https://github.com/jonnor/toothbrush/" TargetMode="External"/><Relationship Id="rId7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98.png"/><Relationship Id="rId6" Type="http://schemas.openxmlformats.org/officeDocument/2006/relationships/image" Target="../media/image34.png"/><Relationship Id="rId7" Type="http://schemas.openxmlformats.org/officeDocument/2006/relationships/image" Target="../media/image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7.jpg"/><Relationship Id="rId4" Type="http://schemas.openxmlformats.org/officeDocument/2006/relationships/image" Target="../media/image96.png"/><Relationship Id="rId5" Type="http://schemas.openxmlformats.org/officeDocument/2006/relationships/image" Target="../media/image100.png"/><Relationship Id="rId6" Type="http://schemas.openxmlformats.org/officeDocument/2006/relationships/image" Target="../media/image10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.png"/><Relationship Id="rId4" Type="http://schemas.openxmlformats.org/officeDocument/2006/relationships/hyperlink" Target="https://docs.zephyrproject.org/latest/hardware/peripherals/audio/dmic.html" TargetMode="External"/><Relationship Id="rId5" Type="http://schemas.openxmlformats.org/officeDocument/2006/relationships/hyperlink" Target="https://docs.zephyrproject.org/latest/hardware/peripherals/video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0.jp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100" y="3852425"/>
            <a:ext cx="9144000" cy="1320600"/>
          </a:xfrm>
          <a:prstGeom prst="rect">
            <a:avLst/>
          </a:prstGeom>
          <a:solidFill>
            <a:srgbClr val="0F57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type="ctrTitle"/>
          </p:nvPr>
        </p:nvSpPr>
        <p:spPr>
          <a:xfrm>
            <a:off x="311708" y="242644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Machine Learning for Microcontrollers</a:t>
            </a:r>
            <a:endParaRPr sz="4800"/>
          </a:p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311700" y="2201747"/>
            <a:ext cx="85206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with Zephyr and emlearn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</a:t>
            </a:r>
            <a:r>
              <a:rPr b="1" lang="en" sz="2400"/>
              <a:t> </a:t>
            </a:r>
            <a:endParaRPr b="1" sz="2400"/>
          </a:p>
        </p:txBody>
      </p:sp>
      <p:pic>
        <p:nvPicPr>
          <p:cNvPr id="124" name="Google Shape;124;p21" title="g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35" y="4072000"/>
            <a:ext cx="1332575" cy="8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2112900" y="4016775"/>
            <a:ext cx="4918200" cy="951300"/>
          </a:xfrm>
          <a:prstGeom prst="roundRect">
            <a:avLst>
              <a:gd fmla="val 6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85650" lIns="85650" spcFirstLastPara="1" rIns="85650" wrap="square" tIns="85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1"/>
          </a:p>
        </p:txBody>
      </p:sp>
      <p:sp>
        <p:nvSpPr>
          <p:cNvPr id="126" name="Google Shape;126;p21"/>
          <p:cNvSpPr txBox="1"/>
          <p:nvPr>
            <p:ph idx="1" type="subTitle"/>
          </p:nvPr>
        </p:nvSpPr>
        <p:spPr>
          <a:xfrm>
            <a:off x="4673175" y="4050599"/>
            <a:ext cx="2342400" cy="887700"/>
          </a:xfrm>
          <a:prstGeom prst="rect">
            <a:avLst/>
          </a:prstGeom>
        </p:spPr>
        <p:txBody>
          <a:bodyPr anchorCtr="0" anchor="t" bIns="85650" lIns="85650" spcFirstLastPara="1" rIns="85650" wrap="square" tIns="856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1"/>
              <a:buFont typeface="Arial"/>
              <a:buNone/>
            </a:pPr>
            <a:r>
              <a:rPr b="1" lang="en" sz="1498"/>
              <a:t>Jon Nordby </a:t>
            </a:r>
            <a:r>
              <a:rPr lang="en" sz="1498" u="sng">
                <a:hlinkClick r:id="rId5"/>
              </a:rPr>
              <a:t>jononor@gmail.com</a:t>
            </a:r>
            <a:endParaRPr sz="149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1"/>
              <a:buFont typeface="Arial"/>
              <a:buNone/>
            </a:pPr>
            <a:r>
              <a:rPr lang="en" sz="1498"/>
              <a:t>August 2025, Amsterdam</a:t>
            </a:r>
            <a:endParaRPr sz="1498"/>
          </a:p>
        </p:txBody>
      </p:sp>
      <p:pic>
        <p:nvPicPr>
          <p:cNvPr id="127" name="Google Shape;127;p21" title="Zephyr_color-1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5426" y="4145777"/>
            <a:ext cx="1354537" cy="70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 title="emlearn-logo-wordmark-squar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8803" y="4132259"/>
            <a:ext cx="705552" cy="70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 title="g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910" y="4072000"/>
            <a:ext cx="1332575" cy="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on </a:t>
            </a:r>
            <a:r>
              <a:rPr lang="en"/>
              <a:t>streams</a:t>
            </a:r>
            <a:r>
              <a:rPr lang="en"/>
              <a:t>: Continuous classification</a:t>
            </a:r>
            <a:endParaRPr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4867400" y="1170682"/>
            <a:ext cx="37734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sensor data stream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is sliced into </a:t>
            </a:r>
            <a:r>
              <a:rPr b="1" lang="en" sz="1400">
                <a:solidFill>
                  <a:schemeClr val="dk1"/>
                </a:solidFill>
              </a:rPr>
              <a:t>overlapping windows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Each window </a:t>
            </a:r>
            <a:r>
              <a:rPr b="1" lang="en" sz="1400">
                <a:solidFill>
                  <a:schemeClr val="dk1"/>
                </a:solidFill>
              </a:rPr>
              <a:t>processed independently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3">
            <a:alphaModFix/>
          </a:blip>
          <a:srcRect b="0" l="2175" r="7547" t="8767"/>
          <a:stretch/>
        </p:blipFill>
        <p:spPr>
          <a:xfrm>
            <a:off x="311700" y="1152475"/>
            <a:ext cx="4260300" cy="29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/>
          <p:nvPr/>
        </p:nvSpPr>
        <p:spPr>
          <a:xfrm>
            <a:off x="1651025" y="3279666"/>
            <a:ext cx="1978500" cy="3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sensor data</a:t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5284863" y="3287838"/>
            <a:ext cx="10176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7903425" y="3296358"/>
            <a:ext cx="8190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3898150" y="3051130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6509854" y="3071006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43" name="Google Shape;243;p30"/>
          <p:cNvCxnSpPr/>
          <p:nvPr/>
        </p:nvCxnSpPr>
        <p:spPr>
          <a:xfrm>
            <a:off x="3348750" y="3729075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4758900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0"/>
          <p:cNvCxnSpPr/>
          <p:nvPr/>
        </p:nvCxnSpPr>
        <p:spPr>
          <a:xfrm>
            <a:off x="59971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74175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4462875" y="4043863"/>
            <a:ext cx="2375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[ 42, 4002, … , 329 ]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6977700" y="4012700"/>
            <a:ext cx="2090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“Jumping Jacks”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1" title="SATS_Bekkstua_-_Studio_nede.jpg"/>
          <p:cNvPicPr preferRelativeResize="0"/>
          <p:nvPr/>
        </p:nvPicPr>
        <p:blipFill rotWithShape="1">
          <a:blip r:embed="rId3">
            <a:alphaModFix/>
          </a:blip>
          <a:srcRect b="0" l="26810" r="37139" t="0"/>
          <a:stretch/>
        </p:blipFill>
        <p:spPr>
          <a:xfrm>
            <a:off x="12" y="0"/>
            <a:ext cx="32965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 rotWithShape="1">
          <a:blip r:embed="rId4">
            <a:alphaModFix/>
          </a:blip>
          <a:srcRect b="0" l="9528" r="48401" t="6068"/>
          <a:stretch/>
        </p:blipFill>
        <p:spPr>
          <a:xfrm>
            <a:off x="5657025" y="-24712"/>
            <a:ext cx="3486976" cy="5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/>
        </p:nvSpPr>
        <p:spPr>
          <a:xfrm>
            <a:off x="5861275" y="4299225"/>
            <a:ext cx="3206400" cy="72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>
            <p:ph type="title"/>
          </p:nvPr>
        </p:nvSpPr>
        <p:spPr>
          <a:xfrm>
            <a:off x="5982150" y="96900"/>
            <a:ext cx="29283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highlight>
                  <a:schemeClr val="lt2"/>
                </a:highlight>
              </a:rPr>
              <a:t>Health monitoring </a:t>
            </a:r>
            <a:br>
              <a:rPr lang="en" sz="2400">
                <a:highlight>
                  <a:schemeClr val="lt2"/>
                </a:highlight>
              </a:rPr>
            </a:br>
            <a:r>
              <a:rPr lang="en" sz="2400">
                <a:highlight>
                  <a:schemeClr val="lt2"/>
                </a:highlight>
              </a:rPr>
              <a:t>for cattle</a:t>
            </a:r>
            <a:endParaRPr sz="2400">
              <a:highlight>
                <a:schemeClr val="lt2"/>
              </a:highlight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5889650" y="4340275"/>
            <a:ext cx="252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Power Efficient Wireless Sensor Node through Edge Intelligence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Abhishek Damle (2022)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5">
            <a:alphaModFix/>
          </a:blip>
          <a:srcRect b="40723" l="3589" r="47236" t="9012"/>
          <a:stretch/>
        </p:blipFill>
        <p:spPr>
          <a:xfrm>
            <a:off x="2856775" y="4299350"/>
            <a:ext cx="1743275" cy="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4126" y="4515864"/>
            <a:ext cx="883850" cy="46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 rotWithShape="1">
          <a:blip r:embed="rId7">
            <a:alphaModFix/>
          </a:blip>
          <a:srcRect b="0" l="0" r="72239" t="0"/>
          <a:stretch/>
        </p:blipFill>
        <p:spPr>
          <a:xfrm>
            <a:off x="2820450" y="-24700"/>
            <a:ext cx="2883136" cy="5192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31"/>
          <p:cNvGrpSpPr/>
          <p:nvPr/>
        </p:nvGrpSpPr>
        <p:grpSpPr>
          <a:xfrm>
            <a:off x="3044475" y="4900737"/>
            <a:ext cx="2612316" cy="338644"/>
            <a:chOff x="3887850" y="3335598"/>
            <a:chExt cx="1340956" cy="716100"/>
          </a:xfrm>
        </p:grpSpPr>
        <p:sp>
          <p:nvSpPr>
            <p:cNvPr id="263" name="Google Shape;263;p31"/>
            <p:cNvSpPr/>
            <p:nvPr/>
          </p:nvSpPr>
          <p:spPr>
            <a:xfrm>
              <a:off x="3887850" y="3411475"/>
              <a:ext cx="12801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 txBox="1"/>
            <p:nvPr/>
          </p:nvSpPr>
          <p:spPr>
            <a:xfrm>
              <a:off x="3919906" y="3335598"/>
              <a:ext cx="13089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hlinkClick r:id="rId8"/>
                </a:rPr>
                <a:t>https://github.com/jonnor/toothbrush/</a:t>
              </a:r>
              <a:r>
                <a:rPr lang="en" sz="1000"/>
                <a:t> </a:t>
              </a:r>
              <a:endParaRPr sz="1000"/>
            </a:p>
          </p:txBody>
        </p:sp>
      </p:grpSp>
      <p:grpSp>
        <p:nvGrpSpPr>
          <p:cNvPr id="265" name="Google Shape;265;p31"/>
          <p:cNvGrpSpPr/>
          <p:nvPr/>
        </p:nvGrpSpPr>
        <p:grpSpPr>
          <a:xfrm>
            <a:off x="208725" y="2935749"/>
            <a:ext cx="2015483" cy="2090079"/>
            <a:chOff x="346625" y="2919299"/>
            <a:chExt cx="2015483" cy="2090079"/>
          </a:xfrm>
        </p:grpSpPr>
        <p:pic>
          <p:nvPicPr>
            <p:cNvPr id="266" name="Google Shape;266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6625" y="2919299"/>
              <a:ext cx="968829" cy="880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1"/>
            <p:cNvPicPr preferRelativeResize="0"/>
            <p:nvPr/>
          </p:nvPicPr>
          <p:blipFill rotWithShape="1">
            <a:blip r:embed="rId10">
              <a:alphaModFix/>
            </a:blip>
            <a:srcRect b="10793" l="0" r="0" t="8293"/>
            <a:stretch/>
          </p:blipFill>
          <p:spPr>
            <a:xfrm>
              <a:off x="346625" y="3800100"/>
              <a:ext cx="966625" cy="1209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1"/>
            <p:cNvPicPr preferRelativeResize="0"/>
            <p:nvPr/>
          </p:nvPicPr>
          <p:blipFill rotWithShape="1">
            <a:blip r:embed="rId11">
              <a:alphaModFix/>
            </a:blip>
            <a:srcRect b="14758" l="4851" r="4806" t="8654"/>
            <a:stretch/>
          </p:blipFill>
          <p:spPr>
            <a:xfrm>
              <a:off x="1313250" y="3800109"/>
              <a:ext cx="1048858" cy="12092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31"/>
          <p:cNvSpPr txBox="1"/>
          <p:nvPr>
            <p:ph type="title"/>
          </p:nvPr>
        </p:nvSpPr>
        <p:spPr>
          <a:xfrm>
            <a:off x="3726975" y="96900"/>
            <a:ext cx="183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highlight>
                  <a:schemeClr val="lt2"/>
                </a:highlight>
              </a:rPr>
              <a:t>Toothbrush</a:t>
            </a:r>
            <a:br>
              <a:rPr lang="en" sz="2420">
                <a:highlight>
                  <a:schemeClr val="lt2"/>
                </a:highlight>
              </a:rPr>
            </a:br>
            <a:r>
              <a:rPr lang="en" sz="2420">
                <a:highlight>
                  <a:schemeClr val="lt2"/>
                </a:highlight>
              </a:rPr>
              <a:t>timer</a:t>
            </a:r>
            <a:endParaRPr sz="2420">
              <a:highlight>
                <a:schemeClr val="lt2"/>
              </a:highlight>
            </a:endParaRPr>
          </a:p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134450" y="96900"/>
            <a:ext cx="25230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highlight>
                  <a:schemeClr val="lt2"/>
                </a:highlight>
              </a:rPr>
              <a:t>Exercise tracker</a:t>
            </a:r>
            <a:endParaRPr sz="242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265500" y="21872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sensors</a:t>
            </a:r>
            <a:endParaRPr/>
          </a:p>
        </p:txBody>
      </p:sp>
      <p:sp>
        <p:nvSpPr>
          <p:cNvPr id="276" name="Google Shape;276;p32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8" name="Google Shape;278;p32" title="Zephyr_color-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976" y="1286227"/>
            <a:ext cx="1354537" cy="70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on </a:t>
            </a:r>
            <a:r>
              <a:rPr lang="en"/>
              <a:t>streams</a:t>
            </a:r>
            <a:r>
              <a:rPr lang="en"/>
              <a:t>: Continuous classification</a:t>
            </a:r>
            <a:endParaRPr/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4380500" y="1292575"/>
            <a:ext cx="4739700" cy="14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Example config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- 4 second window, every 1 second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- 100 Hz samplerate / 10 ms sample interval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Window processing budget: 60 ms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b="0" l="2175" r="7547" t="8767"/>
          <a:stretch/>
        </p:blipFill>
        <p:spPr>
          <a:xfrm>
            <a:off x="120200" y="1164275"/>
            <a:ext cx="4260300" cy="29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/>
          <p:nvPr/>
        </p:nvSpPr>
        <p:spPr>
          <a:xfrm>
            <a:off x="1450700" y="3272091"/>
            <a:ext cx="1978500" cy="3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sensor data</a:t>
            </a: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5284863" y="3287838"/>
            <a:ext cx="10176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7903425" y="3296358"/>
            <a:ext cx="8190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3898150" y="3051130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</a:t>
            </a:r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6509854" y="3071006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91" name="Google Shape;291;p33"/>
          <p:cNvCxnSpPr/>
          <p:nvPr/>
        </p:nvCxnSpPr>
        <p:spPr>
          <a:xfrm>
            <a:off x="3348750" y="3729075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3"/>
          <p:cNvCxnSpPr/>
          <p:nvPr/>
        </p:nvCxnSpPr>
        <p:spPr>
          <a:xfrm>
            <a:off x="4758900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3"/>
          <p:cNvCxnSpPr/>
          <p:nvPr/>
        </p:nvCxnSpPr>
        <p:spPr>
          <a:xfrm>
            <a:off x="59971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3"/>
          <p:cNvCxnSpPr/>
          <p:nvPr/>
        </p:nvCxnSpPr>
        <p:spPr>
          <a:xfrm>
            <a:off x="74175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4462875" y="4043863"/>
            <a:ext cx="2375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[ 42, 4002, … , 329 ]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6977700" y="4012700"/>
            <a:ext cx="2090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“Jumping Jacks”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1828700" y="4043875"/>
            <a:ext cx="180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[ x1 y1 z1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x2 y2 z2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…. ]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title"/>
          </p:nvPr>
        </p:nvSpPr>
        <p:spPr>
          <a:xfrm>
            <a:off x="-106050" y="234375"/>
            <a:ext cx="4341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Polling via sensor fetch&amp;get</a:t>
            </a:r>
            <a:endParaRPr/>
          </a:p>
        </p:txBody>
      </p:sp>
      <p:sp>
        <p:nvSpPr>
          <p:cNvPr id="304" name="Google Shape;304;p34"/>
          <p:cNvSpPr txBox="1"/>
          <p:nvPr/>
        </p:nvSpPr>
        <p:spPr>
          <a:xfrm>
            <a:off x="5884400" y="76200"/>
            <a:ext cx="32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4426675" y="1239550"/>
            <a:ext cx="31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-157950" y="4570500"/>
            <a:ext cx="301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Practical example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https://github.com/emlearn/emlearn/issues/108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/>
          </a:p>
        </p:txBody>
      </p:sp>
      <p:sp>
        <p:nvSpPr>
          <p:cNvPr id="307" name="Google Shape;307;p34"/>
          <p:cNvSpPr txBox="1"/>
          <p:nvPr/>
        </p:nvSpPr>
        <p:spPr>
          <a:xfrm>
            <a:off x="3874392" y="4439778"/>
            <a:ext cx="5220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8000"/>
                </a:solidFill>
              </a:rPr>
              <a:t>Pros: Universal,</a:t>
            </a:r>
            <a:r>
              <a:rPr b="1" lang="en">
                <a:solidFill>
                  <a:srgbClr val="008000"/>
                </a:solidFill>
              </a:rPr>
              <a:t> </a:t>
            </a:r>
            <a:r>
              <a:rPr b="1" lang="en">
                <a:solidFill>
                  <a:srgbClr val="008000"/>
                </a:solidFill>
              </a:rPr>
              <a:t>simple</a:t>
            </a:r>
            <a:br>
              <a:rPr b="1" lang="en">
                <a:solidFill>
                  <a:srgbClr val="008000"/>
                </a:solidFill>
              </a:rPr>
            </a:br>
            <a:r>
              <a:rPr b="1" lang="en">
                <a:solidFill>
                  <a:srgbClr val="A31515"/>
                </a:solidFill>
              </a:rPr>
              <a:t>Cons: Limits CPU sleep, sample j</a:t>
            </a:r>
            <a:r>
              <a:rPr b="1" lang="en">
                <a:solidFill>
                  <a:srgbClr val="A31515"/>
                </a:solidFill>
              </a:rPr>
              <a:t>itter on schedule variation</a:t>
            </a:r>
            <a:endParaRPr b="1">
              <a:solidFill>
                <a:srgbClr val="A31515"/>
              </a:solidFill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678200" y="723850"/>
            <a:ext cx="44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Thread 2: Application </a:t>
            </a:r>
            <a:r>
              <a:rPr b="1" lang="en"/>
              <a:t>main</a:t>
            </a:r>
            <a:r>
              <a:rPr lang="en"/>
              <a:t> | 2 Hz / 500 ms</a:t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3201125" y="3434100"/>
            <a:ext cx="978075" cy="297950"/>
          </a:xfrm>
          <a:prstGeom prst="flowChartMagneticDrum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 txBox="1"/>
          <p:nvPr/>
        </p:nvSpPr>
        <p:spPr>
          <a:xfrm>
            <a:off x="-157950" y="1065125"/>
            <a:ext cx="3998100" cy="3232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sensor_sample_fetch</a:t>
            </a:r>
            <a:r>
              <a:rPr lang="en" sz="1100">
                <a:solidFill>
                  <a:schemeClr val="dk1"/>
                </a:solidFill>
              </a:rPr>
              <a:t>(self-&gt;dev);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Get data from each channel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for</a:t>
            </a:r>
            <a:r>
              <a:rPr lang="en" sz="1100">
                <a:solidFill>
                  <a:schemeClr val="dk1"/>
                </a:solidFill>
              </a:rPr>
              <a:t> (</a:t>
            </a:r>
            <a:r>
              <a:rPr lang="en" sz="1100">
                <a:solidFill>
                  <a:srgbClr val="D73A49"/>
                </a:solidFill>
              </a:rPr>
              <a:t>size_t</a:t>
            </a:r>
            <a:r>
              <a:rPr lang="en" sz="1100">
                <a:solidFill>
                  <a:schemeClr val="dk1"/>
                </a:solidFill>
              </a:rPr>
              <a:t> i =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 i &lt; self-&gt;n_channels; i++)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b="1" lang="en" sz="1100">
                <a:solidFill>
                  <a:schemeClr val="dk1"/>
                </a:solidFill>
              </a:rPr>
              <a:t>sensor_channel_get</a:t>
            </a:r>
            <a:r>
              <a:rPr lang="en" sz="1100">
                <a:solidFill>
                  <a:schemeClr val="dk1"/>
                </a:solidFill>
              </a:rPr>
              <a:t>(self-&gt;dev, self-&gt;channels[i], &amp;value);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values[i] = sensor_value_to_double(&amp;value);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….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if</a:t>
            </a:r>
            <a:r>
              <a:rPr lang="en" sz="1100">
                <a:solidFill>
                  <a:schemeClr val="dk1"/>
                </a:solidFill>
              </a:rPr>
              <a:t> (self-&gt;read_samples_index == self-&gt;window_length)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self-&gt;read_samples_index =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6A737D"/>
                </a:solidFill>
              </a:rPr>
              <a:t>// copy to dedicated output buffer for application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E36209"/>
                </a:solidFill>
              </a:rPr>
              <a:t>memcpy</a:t>
            </a:r>
            <a:r>
              <a:rPr lang="en" sz="1100">
                <a:solidFill>
                  <a:schemeClr val="dk1"/>
                </a:solidFill>
              </a:rPr>
              <a:t>(self-&gt;output_buffer, self-&gt;samples, out_length);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6A737D"/>
                </a:solidFill>
              </a:rPr>
              <a:t>// Send as message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… </a:t>
            </a:r>
            <a:r>
              <a:rPr lang="en" sz="1100">
                <a:solidFill>
                  <a:srgbClr val="6F42C1"/>
                </a:solidFill>
              </a:rPr>
              <a:t>msg</a:t>
            </a:r>
            <a:r>
              <a:rPr lang="en" sz="1100">
                <a:solidFill>
                  <a:srgbClr val="24292E"/>
                </a:solidFill>
              </a:rPr>
              <a:t> =</a:t>
            </a:r>
            <a:r>
              <a:rPr lang="en" sz="1100">
                <a:solidFill>
                  <a:schemeClr val="dk1"/>
                </a:solidFill>
              </a:rPr>
              <a:t> { 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, self-&gt;output_buffer, out_length };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b="1" lang="en" sz="1100">
                <a:solidFill>
                  <a:schemeClr val="dk1"/>
                </a:solidFill>
              </a:rPr>
              <a:t>k_msgq_put</a:t>
            </a:r>
            <a:r>
              <a:rPr lang="en" sz="1100">
                <a:solidFill>
                  <a:schemeClr val="dk1"/>
                </a:solidFill>
              </a:rPr>
              <a:t>(self-&gt;</a:t>
            </a:r>
            <a:r>
              <a:rPr lang="en" sz="1100">
                <a:solidFill>
                  <a:srgbClr val="E36209"/>
                </a:solidFill>
              </a:rPr>
              <a:t>queue</a:t>
            </a:r>
            <a:r>
              <a:rPr lang="en" sz="1100">
                <a:solidFill>
                  <a:schemeClr val="dk1"/>
                </a:solidFill>
              </a:rPr>
              <a:t>, &amp;msg, K_NO_WAIT);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k_usleep</a:t>
            </a:r>
            <a:r>
              <a:rPr lang="en" sz="1100">
                <a:solidFill>
                  <a:schemeClr val="dk1"/>
                </a:solidFill>
              </a:rPr>
              <a:t>(</a:t>
            </a:r>
            <a:r>
              <a:rPr lang="en" sz="1100">
                <a:solidFill>
                  <a:srgbClr val="005CC5"/>
                </a:solidFill>
              </a:rPr>
              <a:t>1000000</a:t>
            </a:r>
            <a:r>
              <a:rPr lang="en" sz="1100">
                <a:solidFill>
                  <a:schemeClr val="dk1"/>
                </a:solidFill>
              </a:rPr>
              <a:t>/self-&gt;samplerate);</a:t>
            </a:r>
            <a:endParaRPr sz="1100">
              <a:solidFill>
                <a:srgbClr val="6A737D"/>
              </a:solidFill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-227400" y="765600"/>
            <a:ext cx="39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Thread 1: Sensor </a:t>
            </a:r>
            <a:r>
              <a:rPr b="1" lang="en"/>
              <a:t>loop</a:t>
            </a:r>
            <a:r>
              <a:rPr lang="en"/>
              <a:t> | 100 Hz / 10 ms</a:t>
            </a:r>
            <a:endParaRPr/>
          </a:p>
        </p:txBody>
      </p:sp>
      <p:sp>
        <p:nvSpPr>
          <p:cNvPr id="312" name="Google Shape;312;p34"/>
          <p:cNvSpPr txBox="1"/>
          <p:nvPr/>
        </p:nvSpPr>
        <p:spPr>
          <a:xfrm>
            <a:off x="3970850" y="1065125"/>
            <a:ext cx="5124000" cy="3232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Setup sensor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configure_sensor(lsm6dsl_dev);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Start high-priority thread for collecting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sensor_chunk_reader_start</a:t>
            </a:r>
            <a:r>
              <a:rPr lang="en" sz="1100">
                <a:solidFill>
                  <a:schemeClr val="dk1"/>
                </a:solidFill>
              </a:rPr>
              <a:t>(&amp;reader);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while</a:t>
            </a:r>
            <a:r>
              <a:rPr lang="en" sz="1100">
                <a:solidFill>
                  <a:schemeClr val="dk1"/>
                </a:solidFill>
              </a:rPr>
              <a:t> (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int</a:t>
            </a:r>
            <a:r>
              <a:rPr lang="en" sz="1100">
                <a:solidFill>
                  <a:schemeClr val="dk1"/>
                </a:solidFill>
              </a:rPr>
              <a:t> get_error = </a:t>
            </a:r>
            <a:r>
              <a:rPr b="1" lang="en" sz="1100">
                <a:solidFill>
                  <a:schemeClr val="dk1"/>
                </a:solidFill>
              </a:rPr>
              <a:t>k_msgq_get</a:t>
            </a:r>
            <a:r>
              <a:rPr lang="en" sz="1100">
                <a:solidFill>
                  <a:schemeClr val="dk1"/>
                </a:solidFill>
              </a:rPr>
              <a:t>(reader.</a:t>
            </a:r>
            <a:r>
              <a:rPr lang="en" sz="1100">
                <a:solidFill>
                  <a:srgbClr val="E36209"/>
                </a:solidFill>
              </a:rPr>
              <a:t>queue</a:t>
            </a:r>
            <a:r>
              <a:rPr lang="en" sz="1100">
                <a:solidFill>
                  <a:schemeClr val="dk1"/>
                </a:solidFill>
              </a:rPr>
              <a:t>, &amp;msg, K_NO_WAIT);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if</a:t>
            </a:r>
            <a:r>
              <a:rPr lang="en" sz="1100">
                <a:solidFill>
                  <a:schemeClr val="dk1"/>
                </a:solidFill>
              </a:rPr>
              <a:t> (get_error ==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6A737D"/>
                </a:solidFill>
              </a:rPr>
              <a:t>// pre-process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b="1" lang="en" sz="1100">
                <a:solidFill>
                  <a:schemeClr val="dk1"/>
                </a:solidFill>
              </a:rPr>
              <a:t>accelgyro_preprocessor_run</a:t>
            </a:r>
            <a:r>
              <a:rPr lang="en" sz="1100">
                <a:solidFill>
                  <a:schemeClr val="dk1"/>
                </a:solidFill>
              </a:rPr>
              <a:t>(&amp;preprocessor, msg.buffer, msg.length);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6A737D"/>
                </a:solidFill>
              </a:rPr>
              <a:t>// run machine learning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activity_class = \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	  </a:t>
            </a:r>
            <a:r>
              <a:rPr b="1" lang="en" sz="1100">
                <a:solidFill>
                  <a:schemeClr val="dk1"/>
                </a:solidFill>
              </a:rPr>
              <a:t>activity_model_predict</a:t>
            </a:r>
            <a:r>
              <a:rPr lang="en" sz="1100">
                <a:solidFill>
                  <a:schemeClr val="dk1"/>
                </a:solidFill>
              </a:rPr>
              <a:t>(preprocessor.features, features_length);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6A737D"/>
                </a:solidFill>
              </a:rPr>
              <a:t>// </a:t>
            </a:r>
            <a:r>
              <a:rPr lang="en" sz="1100">
                <a:solidFill>
                  <a:srgbClr val="D73A49"/>
                </a:solidFill>
              </a:rPr>
              <a:t>TODO:</a:t>
            </a:r>
            <a:r>
              <a:rPr lang="en" sz="1100">
                <a:solidFill>
                  <a:srgbClr val="6A737D"/>
                </a:solidFill>
              </a:rPr>
              <a:t> do something with result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k_msleep(</a:t>
            </a:r>
            <a:r>
              <a:rPr lang="en" sz="1100">
                <a:solidFill>
                  <a:srgbClr val="005CC5"/>
                </a:solidFill>
              </a:rPr>
              <a:t>100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311700" y="555600"/>
            <a:ext cx="6510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Using </a:t>
            </a:r>
            <a:r>
              <a:rPr lang="en"/>
              <a:t>FIFO in </a:t>
            </a:r>
            <a:r>
              <a:rPr lang="en"/>
              <a:t>IMU</a:t>
            </a:r>
            <a:endParaRPr/>
          </a:p>
        </p:txBody>
      </p:sp>
      <p:sp>
        <p:nvSpPr>
          <p:cNvPr id="318" name="Google Shape;318;p35"/>
          <p:cNvSpPr txBox="1"/>
          <p:nvPr/>
        </p:nvSpPr>
        <p:spPr>
          <a:xfrm>
            <a:off x="311700" y="1048650"/>
            <a:ext cx="33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/>
        </p:nvSpPr>
        <p:spPr>
          <a:xfrm>
            <a:off x="376875" y="4507800"/>
            <a:ext cx="378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Implementing an IMU/accelerometer/gyro driver? Use the FIFO!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https://github.com/orgs/micropython/discussions/15512</a:t>
            </a:r>
            <a:r>
              <a:rPr lang="en" sz="1000"/>
              <a:t> </a:t>
            </a:r>
            <a:endParaRPr sz="1000"/>
          </a:p>
        </p:txBody>
      </p:sp>
      <p:sp>
        <p:nvSpPr>
          <p:cNvPr id="320" name="Google Shape;320;p35"/>
          <p:cNvSpPr txBox="1"/>
          <p:nvPr/>
        </p:nvSpPr>
        <p:spPr>
          <a:xfrm>
            <a:off x="4383350" y="3785725"/>
            <a:ext cx="43362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</a:rPr>
              <a:t>Pros:</a:t>
            </a:r>
            <a:br>
              <a:rPr b="1" lang="en">
                <a:solidFill>
                  <a:srgbClr val="008000"/>
                </a:solidFill>
              </a:rPr>
            </a:br>
            <a:r>
              <a:rPr b="1" lang="en">
                <a:solidFill>
                  <a:srgbClr val="008000"/>
                </a:solidFill>
              </a:rPr>
              <a:t>Perfectly sampled, CPU can sleep, fewer threads</a:t>
            </a:r>
            <a:endParaRPr b="1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A31515"/>
                </a:solidFill>
              </a:rPr>
              <a:t>Cons: No DMA support</a:t>
            </a:r>
            <a:endParaRPr b="1">
              <a:solidFill>
                <a:srgbClr val="A31515"/>
              </a:solidFill>
            </a:endParaRPr>
          </a:p>
        </p:txBody>
      </p:sp>
      <p:grpSp>
        <p:nvGrpSpPr>
          <p:cNvPr id="321" name="Google Shape;321;p35"/>
          <p:cNvGrpSpPr/>
          <p:nvPr/>
        </p:nvGrpSpPr>
        <p:grpSpPr>
          <a:xfrm>
            <a:off x="738176" y="1013300"/>
            <a:ext cx="2449050" cy="2258675"/>
            <a:chOff x="272126" y="869050"/>
            <a:chExt cx="2449050" cy="2258675"/>
          </a:xfrm>
        </p:grpSpPr>
        <p:pic>
          <p:nvPicPr>
            <p:cNvPr id="322" name="Google Shape;322;p35" title="Datasheet-pic-tindie2.png"/>
            <p:cNvPicPr preferRelativeResize="0"/>
            <p:nvPr/>
          </p:nvPicPr>
          <p:blipFill rotWithShape="1">
            <a:blip r:embed="rId4">
              <a:alphaModFix/>
            </a:blip>
            <a:srcRect b="67806" l="0" r="52365" t="0"/>
            <a:stretch/>
          </p:blipFill>
          <p:spPr>
            <a:xfrm>
              <a:off x="272126" y="869050"/>
              <a:ext cx="2449050" cy="2258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35"/>
            <p:cNvSpPr/>
            <p:nvPr/>
          </p:nvSpPr>
          <p:spPr>
            <a:xfrm>
              <a:off x="1683200" y="2645450"/>
              <a:ext cx="950175" cy="401700"/>
            </a:xfrm>
            <a:prstGeom prst="flowChartMagneticDrum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5"/>
          <p:cNvSpPr txBox="1"/>
          <p:nvPr/>
        </p:nvSpPr>
        <p:spPr>
          <a:xfrm>
            <a:off x="335275" y="3441575"/>
            <a:ext cx="383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FIFO for 32 - 128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100 hz, gives </a:t>
            </a:r>
            <a:r>
              <a:rPr b="1" lang="en"/>
              <a:t>320 - 1280 ms to service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(often) use application thread directly</a:t>
            </a:r>
            <a:endParaRPr/>
          </a:p>
        </p:txBody>
      </p:sp>
      <p:sp>
        <p:nvSpPr>
          <p:cNvPr id="325" name="Google Shape;325;p35"/>
          <p:cNvSpPr txBox="1"/>
          <p:nvPr/>
        </p:nvSpPr>
        <p:spPr>
          <a:xfrm>
            <a:off x="3971500" y="225675"/>
            <a:ext cx="4972200" cy="3324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737D"/>
                </a:solidFill>
              </a:rPr>
              <a:t>// Setup sensor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>
                <a:solidFill>
                  <a:srgbClr val="6A737D"/>
                </a:solidFill>
              </a:rPr>
              <a:t>i</a:t>
            </a:r>
            <a:r>
              <a:rPr lang="en" sz="1200">
                <a:solidFill>
                  <a:srgbClr val="6A737D"/>
                </a:solidFill>
              </a:rPr>
              <a:t>ncluding </a:t>
            </a:r>
            <a:r>
              <a:rPr b="1" lang="en" sz="1200">
                <a:solidFill>
                  <a:srgbClr val="6A737D"/>
                </a:solidFill>
              </a:rPr>
              <a:t>FIFO enable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configure_sensor(dev);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73A49"/>
                </a:solidFill>
              </a:rPr>
              <a:t>while</a:t>
            </a:r>
            <a:r>
              <a:rPr lang="en" sz="1200">
                <a:solidFill>
                  <a:schemeClr val="dk1"/>
                </a:solidFill>
              </a:rPr>
              <a:t> (</a:t>
            </a:r>
            <a:r>
              <a:rPr lang="en" sz="1200">
                <a:solidFill>
                  <a:srgbClr val="005CC5"/>
                </a:solidFill>
              </a:rPr>
              <a:t>1</a:t>
            </a:r>
            <a:r>
              <a:rPr lang="en" sz="1200">
                <a:solidFill>
                  <a:schemeClr val="dk1"/>
                </a:solidFill>
              </a:rPr>
              <a:t>)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</a:t>
            </a:r>
            <a:r>
              <a:rPr lang="en" sz="1200">
                <a:solidFill>
                  <a:srgbClr val="D73A49"/>
                </a:solidFill>
              </a:rPr>
              <a:t>const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D73A49"/>
                </a:solidFill>
              </a:rPr>
              <a:t>int</a:t>
            </a:r>
            <a:r>
              <a:rPr lang="en" sz="1200">
                <a:solidFill>
                  <a:schemeClr val="dk1"/>
                </a:solidFill>
              </a:rPr>
              <a:t> fifo_count = </a:t>
            </a:r>
            <a:r>
              <a:rPr b="1" lang="en" sz="1200">
                <a:solidFill>
                  <a:schemeClr val="dk1"/>
                </a:solidFill>
              </a:rPr>
              <a:t>imu_get_fifo_length</a:t>
            </a:r>
            <a:r>
              <a:rPr lang="en" sz="1200">
                <a:solidFill>
                  <a:schemeClr val="dk1"/>
                </a:solidFill>
              </a:rPr>
              <a:t>(dev);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</a:t>
            </a:r>
            <a:r>
              <a:rPr lang="en" sz="1200">
                <a:solidFill>
                  <a:srgbClr val="D73A49"/>
                </a:solidFill>
              </a:rPr>
              <a:t>if</a:t>
            </a:r>
            <a:r>
              <a:rPr lang="en" sz="1200">
                <a:solidFill>
                  <a:schemeClr val="dk1"/>
                </a:solidFill>
              </a:rPr>
              <a:t> (fifo_count &gt;= window_length)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  </a:t>
            </a:r>
            <a:r>
              <a:rPr lang="en" sz="1200">
                <a:solidFill>
                  <a:srgbClr val="6A737D"/>
                </a:solidFill>
              </a:rPr>
              <a:t>// read in data from IMU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  </a:t>
            </a:r>
            <a:r>
              <a:rPr b="1" lang="en" sz="1200">
                <a:solidFill>
                  <a:schemeClr val="dk1"/>
                </a:solidFill>
              </a:rPr>
              <a:t>imu_read_into</a:t>
            </a:r>
            <a:r>
              <a:rPr lang="en" sz="1200">
                <a:solidFill>
                  <a:schemeClr val="dk1"/>
                </a:solidFill>
              </a:rPr>
              <a:t>(dev, buffer, window_length);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  </a:t>
            </a:r>
            <a:r>
              <a:rPr lang="en" sz="1200">
                <a:solidFill>
                  <a:srgbClr val="6A737D"/>
                </a:solidFill>
              </a:rPr>
              <a:t>// pre-process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  accelgyro_preprocessor_run(&amp;preprocessor, buffer, length);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  </a:t>
            </a:r>
            <a:r>
              <a:rPr lang="en" sz="1200">
                <a:solidFill>
                  <a:srgbClr val="6A737D"/>
                </a:solidFill>
              </a:rPr>
              <a:t>// run machine learning model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  activity_class = \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      activity_model_predict(preprocessor.features, features_length);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  </a:t>
            </a:r>
            <a:r>
              <a:rPr lang="en" sz="1200">
                <a:solidFill>
                  <a:srgbClr val="6A737D"/>
                </a:solidFill>
              </a:rPr>
              <a:t>// </a:t>
            </a:r>
            <a:r>
              <a:rPr lang="en" sz="1200">
                <a:solidFill>
                  <a:srgbClr val="D73A49"/>
                </a:solidFill>
              </a:rPr>
              <a:t>TODO:</a:t>
            </a:r>
            <a:r>
              <a:rPr lang="en" sz="1200">
                <a:solidFill>
                  <a:srgbClr val="6A737D"/>
                </a:solidFill>
              </a:rPr>
              <a:t> do something with result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k_msleep(</a:t>
            </a:r>
            <a:r>
              <a:rPr lang="en" sz="1200">
                <a:solidFill>
                  <a:srgbClr val="005CC5"/>
                </a:solidFill>
              </a:rPr>
              <a:t>100</a:t>
            </a:r>
            <a:r>
              <a:rPr lang="en" sz="1200">
                <a:solidFill>
                  <a:schemeClr val="dk1"/>
                </a:solidFill>
              </a:rPr>
              <a:t>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}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311700" y="555600"/>
            <a:ext cx="6510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Batching via RTIO and sensor read&amp;decode</a:t>
            </a:r>
            <a:endParaRPr/>
          </a:p>
        </p:txBody>
      </p:sp>
      <p:sp>
        <p:nvSpPr>
          <p:cNvPr id="331" name="Google Shape;331;p36"/>
          <p:cNvSpPr txBox="1"/>
          <p:nvPr/>
        </p:nvSpPr>
        <p:spPr>
          <a:xfrm>
            <a:off x="311700" y="1459325"/>
            <a:ext cx="33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/>
        </p:nvSpPr>
        <p:spPr>
          <a:xfrm>
            <a:off x="311700" y="4024900"/>
            <a:ext cx="527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Sample: Batch processing with RTIO and read&amp;decode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https://github.com/zephyrproject-rtos/zephyr/blob/main/</a:t>
            </a:r>
            <a:br>
              <a:rPr lang="en" u="sng">
                <a:solidFill>
                  <a:schemeClr val="hlink"/>
                </a:solidFill>
                <a:hlinkClick r:id="rId5"/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samples/subsys/rtio/sensor_batch_processing/src/main.c</a:t>
            </a:r>
            <a:r>
              <a:rPr lang="en"/>
              <a:t> </a:t>
            </a:r>
            <a:endParaRPr/>
          </a:p>
        </p:txBody>
      </p:sp>
      <p:sp>
        <p:nvSpPr>
          <p:cNvPr id="334" name="Google Shape;334;p36"/>
          <p:cNvSpPr txBox="1"/>
          <p:nvPr/>
        </p:nvSpPr>
        <p:spPr>
          <a:xfrm>
            <a:off x="382775" y="1139950"/>
            <a:ext cx="3694200" cy="2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Async interface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400"/>
              <a:buChar char="+"/>
            </a:pPr>
            <a:r>
              <a:rPr b="1" lang="en">
                <a:solidFill>
                  <a:srgbClr val="008000"/>
                </a:solidFill>
              </a:rPr>
              <a:t>Can utilize FIFO</a:t>
            </a:r>
            <a:endParaRPr b="1">
              <a:solidFill>
                <a:srgbClr val="008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Char char="+"/>
            </a:pPr>
            <a:r>
              <a:rPr b="1" lang="en">
                <a:solidFill>
                  <a:srgbClr val="008000"/>
                </a:solidFill>
              </a:rPr>
              <a:t>Can utilize DMA (I2C/SPI)</a:t>
            </a:r>
            <a:endParaRPr b="1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Introduced in Zephyr 4.x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 of Zephyr 4.2</a:t>
            </a:r>
            <a:br>
              <a:rPr lang="en"/>
            </a:br>
            <a:r>
              <a:rPr b="1" lang="en">
                <a:solidFill>
                  <a:srgbClr val="FF9900"/>
                </a:solidFill>
              </a:rPr>
              <a:t>- Only 18 drivers support read&amp;decode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335" name="Google Shape;335;p36" title="zephyr-read-decode-mm.png"/>
          <p:cNvPicPr preferRelativeResize="0"/>
          <p:nvPr/>
        </p:nvPicPr>
        <p:blipFill rotWithShape="1">
          <a:blip r:embed="rId7">
            <a:alphaModFix/>
          </a:blip>
          <a:srcRect b="-9" l="0" r="50411" t="5652"/>
          <a:stretch/>
        </p:blipFill>
        <p:spPr>
          <a:xfrm>
            <a:off x="4721375" y="1116375"/>
            <a:ext cx="3881850" cy="263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>
            <p:ph type="title"/>
          </p:nvPr>
        </p:nvSpPr>
        <p:spPr>
          <a:xfrm>
            <a:off x="265500" y="19284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dataset</a:t>
            </a:r>
            <a:endParaRPr/>
          </a:p>
        </p:txBody>
      </p:sp>
      <p:sp>
        <p:nvSpPr>
          <p:cNvPr id="341" name="Google Shape;341;p37"/>
          <p:cNvSpPr txBox="1"/>
          <p:nvPr>
            <p:ph idx="1" type="subTitle"/>
          </p:nvPr>
        </p:nvSpPr>
        <p:spPr>
          <a:xfrm>
            <a:off x="265500" y="34983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7" title="Zephyr_color-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976" y="1133977"/>
            <a:ext cx="1354537" cy="70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Recording a dataset with “pre-labeling”</a:t>
            </a:r>
            <a:endParaRPr/>
          </a:p>
        </p:txBody>
      </p:sp>
      <p:sp>
        <p:nvSpPr>
          <p:cNvPr id="349" name="Google Shape;349;p38"/>
          <p:cNvSpPr txBox="1"/>
          <p:nvPr>
            <p:ph idx="1" type="body"/>
          </p:nvPr>
        </p:nvSpPr>
        <p:spPr>
          <a:xfrm>
            <a:off x="3577225" y="971225"/>
            <a:ext cx="4760100" cy="16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Controlled data collection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Activity to perform indicated up-front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Save files to internal file system (.CSV/.NPY)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Transfer to PC over USB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50" name="Google Shape;350;p38"/>
          <p:cNvPicPr preferRelativeResize="0"/>
          <p:nvPr/>
        </p:nvPicPr>
        <p:blipFill rotWithShape="1">
          <a:blip r:embed="rId3">
            <a:alphaModFix/>
          </a:blip>
          <a:srcRect b="17313" l="28691" r="17498" t="30975"/>
          <a:stretch/>
        </p:blipFill>
        <p:spPr>
          <a:xfrm>
            <a:off x="426325" y="971225"/>
            <a:ext cx="3007799" cy="38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/>
        </p:nvSpPr>
        <p:spPr>
          <a:xfrm>
            <a:off x="3627000" y="2701500"/>
            <a:ext cx="5205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File system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https://docs.zephyrproject.org/</a:t>
            </a:r>
            <a:br>
              <a:rPr lang="en" u="sng">
                <a:solidFill>
                  <a:schemeClr val="hlink"/>
                </a:solidFill>
                <a:hlinkClick r:id="rId5"/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latest/samples/subsys/fs/fs_sample/README.html#fs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USB Mass Storage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7"/>
              </a:rPr>
              <a:t>https://docs.zephyrproject.org/latest/samples/subsys/usb/mass/README.html#usb-mass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Alt: </a:t>
            </a:r>
            <a:r>
              <a:rPr b="1" lang="en"/>
              <a:t>SMP server + smpclient (serial/BLE)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https://docs.zephyrproject.org/latest/samples/subsys/mgmt/mcumgr/smp_svr/README.html#smp-svr-sample-build</a:t>
            </a:r>
            <a:r>
              <a:rPr lang="en"/>
              <a:t> </a:t>
            </a:r>
            <a:endParaRPr/>
          </a:p>
        </p:txBody>
      </p:sp>
      <p:pic>
        <p:nvPicPr>
          <p:cNvPr id="352" name="Google Shape;352;p38" title="Zephyr_color-13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4326" y="172427"/>
            <a:ext cx="1354537" cy="70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labeling</a:t>
            </a:r>
            <a:endParaRPr/>
          </a:p>
        </p:txBody>
      </p:sp>
      <p:sp>
        <p:nvSpPr>
          <p:cNvPr id="358" name="Google Shape;358;p39"/>
          <p:cNvSpPr txBox="1"/>
          <p:nvPr>
            <p:ph idx="1" type="body"/>
          </p:nvPr>
        </p:nvSpPr>
        <p:spPr>
          <a:xfrm>
            <a:off x="5903950" y="834275"/>
            <a:ext cx="3162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Video recorded on phone</a:t>
            </a:r>
            <a:br>
              <a:rPr lang="en" sz="1400"/>
            </a:br>
            <a:r>
              <a:rPr lang="en" sz="1400"/>
              <a:t>used as reference for labeling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Start/end marked by tapping device</a:t>
            </a:r>
            <a:br>
              <a:rPr lang="en" sz="1400"/>
            </a:br>
            <a:r>
              <a:rPr lang="en" sz="1400"/>
              <a:t>- used to </a:t>
            </a:r>
            <a:r>
              <a:rPr b="1" lang="en" sz="1400"/>
              <a:t>sync video/labels</a:t>
            </a:r>
            <a:r>
              <a:rPr lang="en" sz="1400"/>
              <a:t> from phone </a:t>
            </a:r>
            <a:r>
              <a:rPr b="1" lang="en" sz="1400"/>
              <a:t>with sensor data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Use </a:t>
            </a:r>
            <a:r>
              <a:rPr b="1" lang="en" sz="1400"/>
              <a:t>Label Studio for labeling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https://labelstud.io/</a:t>
            </a:r>
            <a:br>
              <a:rPr lang="en" sz="1200" u="sng">
                <a:solidFill>
                  <a:schemeClr val="hlink"/>
                </a:solidFill>
                <a:hlinkClick r:id="rId4"/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templates/timeseries_audio_video</a:t>
            </a:r>
            <a:r>
              <a:rPr lang="en" sz="1200"/>
              <a:t> </a:t>
            </a:r>
            <a:br>
              <a:rPr lang="en" sz="1400"/>
            </a:br>
            <a:br>
              <a:rPr lang="en" sz="1400"/>
            </a:br>
            <a:r>
              <a:rPr lang="en" sz="1400"/>
              <a:t>Supports time-series + video</a:t>
            </a:r>
            <a:endParaRPr sz="1400"/>
          </a:p>
        </p:txBody>
      </p:sp>
      <p:pic>
        <p:nvPicPr>
          <p:cNvPr id="359" name="Google Shape;359;p39" title="toothbrush-labeling-labelstudio.png"/>
          <p:cNvPicPr preferRelativeResize="0"/>
          <p:nvPr/>
        </p:nvPicPr>
        <p:blipFill rotWithShape="1">
          <a:blip r:embed="rId6">
            <a:alphaModFix/>
          </a:blip>
          <a:srcRect b="6658" l="13304" r="19873" t="10000"/>
          <a:stretch/>
        </p:blipFill>
        <p:spPr>
          <a:xfrm>
            <a:off x="434125" y="809800"/>
            <a:ext cx="5382552" cy="329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9" title="086f547248a057974474bb3cb37e13996c6e829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613" y="1253426"/>
            <a:ext cx="1950174" cy="10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9"/>
          <p:cNvSpPr txBox="1"/>
          <p:nvPr/>
        </p:nvSpPr>
        <p:spPr>
          <a:xfrm>
            <a:off x="395425" y="4325825"/>
            <a:ext cx="8849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tools:</a:t>
            </a:r>
            <a:br>
              <a:rPr lang="en">
                <a:solidFill>
                  <a:schemeClr val="dk2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https://github.com/emlearn/emlearn-micropython/tree/master/examples/har_trees</a:t>
            </a:r>
            <a:r>
              <a:rPr lang="en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0" l="0" r="27246" t="0"/>
          <a:stretch/>
        </p:blipFill>
        <p:spPr>
          <a:xfrm>
            <a:off x="631475" y="1463650"/>
            <a:ext cx="2943300" cy="269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 title="ss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75" y="332850"/>
            <a:ext cx="2394684" cy="3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 title="soundsensing_logo_text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25" y="498350"/>
            <a:ext cx="3547750" cy="4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>
            <p:ph type="title"/>
          </p:nvPr>
        </p:nvSpPr>
        <p:spPr>
          <a:xfrm>
            <a:off x="265500" y="21872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367" name="Google Shape;367;p40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8" name="Google Shape;368;p40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12" y="1245987"/>
            <a:ext cx="1881882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/>
        </p:nvSpPr>
        <p:spPr>
          <a:xfrm>
            <a:off x="311700" y="1154525"/>
            <a:ext cx="44328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Gravity separation (simple)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Low-pass to separate gravity vector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Motion = Acceleration - Gravity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Feature extraction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 statistical summarizations are very useful.</a:t>
            </a:r>
            <a:br>
              <a:rPr lang="en"/>
            </a:br>
            <a:r>
              <a:rPr lang="en"/>
              <a:t>Can be sufficient for Human Activity Recognition</a:t>
            </a:r>
            <a:endParaRPr/>
          </a:p>
        </p:txBody>
      </p:sp>
      <p:sp>
        <p:nvSpPr>
          <p:cNvPr id="375" name="Google Shape;375;p41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Preprocessing for </a:t>
            </a:r>
            <a:r>
              <a:rPr lang="en"/>
              <a:t>Activity </a:t>
            </a:r>
            <a:r>
              <a:rPr lang="en"/>
              <a:t>Recognition</a:t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311700" y="4279200"/>
            <a:ext cx="6057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Time-based features extraction</a:t>
            </a:r>
            <a:br>
              <a:rPr lang="en" sz="1000"/>
            </a:br>
            <a:r>
              <a:rPr i="1" lang="en" sz="1000"/>
              <a:t>Are Microcontrollers Ready for Deep Learning-Based Human Activity Recognition?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Atis Elsts, and Ryan McConville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https://www.mdpi.com/2079-9292/10/21/2640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77" name="Google Shape;377;p41"/>
          <p:cNvPicPr preferRelativeResize="0"/>
          <p:nvPr/>
        </p:nvPicPr>
        <p:blipFill rotWithShape="1">
          <a:blip r:embed="rId5">
            <a:alphaModFix/>
          </a:blip>
          <a:srcRect b="7972" l="0" r="0" t="7209"/>
          <a:stretch/>
        </p:blipFill>
        <p:spPr>
          <a:xfrm>
            <a:off x="4663175" y="1287750"/>
            <a:ext cx="4214425" cy="3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1"/>
          <p:cNvSpPr txBox="1"/>
          <p:nvPr/>
        </p:nvSpPr>
        <p:spPr>
          <a:xfrm>
            <a:off x="375225" y="3606850"/>
            <a:ext cx="395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Practical example</a:t>
            </a:r>
            <a:br>
              <a:rPr lang="en">
                <a:solidFill>
                  <a:schemeClr val="dk1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https://github.com/emlearn/emlearn/issues/108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</a:t>
            </a:r>
            <a:r>
              <a:rPr lang="en"/>
              <a:t> on dataset</a:t>
            </a:r>
            <a:endParaRPr/>
          </a:p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192500"/>
            <a:ext cx="42696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a scikit-learn based pipeline.</a:t>
            </a:r>
            <a:endParaRPr/>
          </a:p>
        </p:txBody>
      </p:sp>
      <p:pic>
        <p:nvPicPr>
          <p:cNvPr id="386" name="Google Shape;386;p42"/>
          <p:cNvPicPr preferRelativeResize="0"/>
          <p:nvPr/>
        </p:nvPicPr>
        <p:blipFill rotWithShape="1">
          <a:blip r:embed="rId3">
            <a:alphaModFix/>
          </a:blip>
          <a:srcRect b="1890" l="53305" r="1544" t="85737"/>
          <a:stretch/>
        </p:blipFill>
        <p:spPr>
          <a:xfrm>
            <a:off x="4360050" y="2086918"/>
            <a:ext cx="4591502" cy="73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2"/>
          <p:cNvPicPr preferRelativeResize="0"/>
          <p:nvPr/>
        </p:nvPicPr>
        <p:blipFill rotWithShape="1">
          <a:blip r:embed="rId3">
            <a:alphaModFix/>
          </a:blip>
          <a:srcRect b="41934" l="53305" r="1544" t="34514"/>
          <a:stretch/>
        </p:blipFill>
        <p:spPr>
          <a:xfrm>
            <a:off x="4360050" y="670175"/>
            <a:ext cx="4591502" cy="13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 txBox="1"/>
          <p:nvPr/>
        </p:nvSpPr>
        <p:spPr>
          <a:xfrm>
            <a:off x="311700" y="1658400"/>
            <a:ext cx="4193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Setup subject-based cross validation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splitter = </a:t>
            </a:r>
            <a:r>
              <a:rPr b="1" lang="en" sz="1100">
                <a:solidFill>
                  <a:schemeClr val="dk1"/>
                </a:solidFill>
              </a:rPr>
              <a:t>GroupShuffleSplit</a:t>
            </a:r>
            <a:r>
              <a:rPr lang="en" sz="1100">
                <a:solidFill>
                  <a:schemeClr val="dk1"/>
                </a:solidFill>
              </a:rPr>
              <a:t>(n_splits=n_splits, test_size=0.25,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random_state=random_state)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Random Forest classifier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clf = </a:t>
            </a:r>
            <a:r>
              <a:rPr b="1" lang="en" sz="1100">
                <a:solidFill>
                  <a:schemeClr val="dk1"/>
                </a:solidFill>
              </a:rPr>
              <a:t>RandomForestClassifier</a:t>
            </a:r>
            <a:r>
              <a:rPr lang="en" sz="1100">
                <a:solidFill>
                  <a:schemeClr val="dk1"/>
                </a:solidFill>
              </a:rPr>
              <a:t>(random_state = random_state,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n_jobs=1, class_weight = </a:t>
            </a:r>
            <a:r>
              <a:rPr lang="en" sz="1100">
                <a:solidFill>
                  <a:srgbClr val="A31515"/>
                </a:solidFill>
              </a:rPr>
              <a:t>"balanced"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Hyper-parameter search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search = </a:t>
            </a:r>
            <a:r>
              <a:rPr b="1" lang="en" sz="1100">
                <a:solidFill>
                  <a:schemeClr val="dk1"/>
                </a:solidFill>
              </a:rPr>
              <a:t>GridSearchCV</a:t>
            </a:r>
            <a:r>
              <a:rPr lang="en" sz="1100">
                <a:solidFill>
                  <a:schemeClr val="dk1"/>
                </a:solidFill>
              </a:rPr>
              <a:t>(clf, param_grid=hyperparameters,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scoring=metric, refit=metric, cv=splitter)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search.fit(X, Y, groups=groups)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89" name="Google Shape;389;p42"/>
          <p:cNvSpPr txBox="1"/>
          <p:nvPr>
            <p:ph idx="1" type="body"/>
          </p:nvPr>
        </p:nvSpPr>
        <p:spPr>
          <a:xfrm>
            <a:off x="4360050" y="2841625"/>
            <a:ext cx="4363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h</a:t>
            </a:r>
            <a:r>
              <a:rPr lang="en" sz="1200"/>
              <a:t>ar_train.py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https://github.com/emlearn/emlearn-micropython/</a:t>
            </a:r>
            <a:br>
              <a:rPr lang="en" sz="1200" u="sng">
                <a:solidFill>
                  <a:schemeClr val="hlink"/>
                </a:solidFill>
                <a:hlinkClick r:id="rId5"/>
              </a:rPr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blob/master/examples/har_trees/har_train.py</a:t>
            </a:r>
            <a:r>
              <a:rPr lang="en" sz="1200"/>
              <a:t> </a:t>
            </a:r>
            <a:endParaRPr sz="1200"/>
          </a:p>
        </p:txBody>
      </p:sp>
      <p:grpSp>
        <p:nvGrpSpPr>
          <p:cNvPr id="390" name="Google Shape;390;p42"/>
          <p:cNvGrpSpPr/>
          <p:nvPr/>
        </p:nvGrpSpPr>
        <p:grpSpPr>
          <a:xfrm>
            <a:off x="1193352" y="4137955"/>
            <a:ext cx="5792337" cy="792332"/>
            <a:chOff x="341175" y="3333697"/>
            <a:chExt cx="5281124" cy="722403"/>
          </a:xfrm>
        </p:grpSpPr>
        <p:pic>
          <p:nvPicPr>
            <p:cNvPr id="391" name="Google Shape;391;p42"/>
            <p:cNvPicPr preferRelativeResize="0"/>
            <p:nvPr/>
          </p:nvPicPr>
          <p:blipFill rotWithShape="1">
            <a:blip r:embed="rId7">
              <a:alphaModFix/>
            </a:blip>
            <a:srcRect b="20922" l="17785" r="18074" t="17900"/>
            <a:stretch/>
          </p:blipFill>
          <p:spPr>
            <a:xfrm>
              <a:off x="4491275" y="3370263"/>
              <a:ext cx="1131024" cy="606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19325" y="3333697"/>
              <a:ext cx="1131023" cy="6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75263" y="3388087"/>
              <a:ext cx="1466000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41175" y="3445875"/>
              <a:ext cx="556026" cy="610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type="title"/>
          </p:nvPr>
        </p:nvSpPr>
        <p:spPr>
          <a:xfrm>
            <a:off x="265500" y="21872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model</a:t>
            </a:r>
            <a:endParaRPr/>
          </a:p>
        </p:txBody>
      </p:sp>
      <p:sp>
        <p:nvSpPr>
          <p:cNvPr id="400" name="Google Shape;400;p43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1" name="Google Shape;401;p43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02" name="Google Shape;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12" y="1245987"/>
            <a:ext cx="1881882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E</a:t>
            </a:r>
            <a:r>
              <a:rPr lang="en"/>
              <a:t>xport model with emlearn</a:t>
            </a:r>
            <a:endParaRPr/>
          </a:p>
        </p:txBody>
      </p:sp>
      <p:sp>
        <p:nvSpPr>
          <p:cNvPr id="408" name="Google Shape;408;p44"/>
          <p:cNvSpPr txBox="1"/>
          <p:nvPr/>
        </p:nvSpPr>
        <p:spPr>
          <a:xfrm>
            <a:off x="370025" y="2654188"/>
            <a:ext cx="3466500" cy="985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import</a:t>
            </a:r>
            <a:r>
              <a:rPr lang="en" sz="1100">
                <a:solidFill>
                  <a:schemeClr val="dk1"/>
                </a:solidFill>
              </a:rPr>
              <a:t> emlearn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cmodel = </a:t>
            </a:r>
            <a:r>
              <a:rPr b="1" lang="en" sz="1100">
                <a:solidFill>
                  <a:schemeClr val="dk1"/>
                </a:solidFill>
              </a:rPr>
              <a:t>emlearn.convert</a:t>
            </a:r>
            <a:r>
              <a:rPr lang="en" sz="1100">
                <a:solidFill>
                  <a:schemeClr val="dk1"/>
                </a:solidFill>
              </a:rPr>
              <a:t>(model, method=</a:t>
            </a:r>
            <a:r>
              <a:rPr lang="en" sz="1100">
                <a:solidFill>
                  <a:srgbClr val="032F62"/>
                </a:solidFill>
              </a:rPr>
              <a:t>'inline'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cmodel.save</a:t>
            </a:r>
            <a:r>
              <a:rPr lang="en" sz="1100">
                <a:solidFill>
                  <a:schemeClr val="dk1"/>
                </a:solidFill>
              </a:rPr>
              <a:t>(file=</a:t>
            </a:r>
            <a:r>
              <a:rPr lang="en" sz="1100">
                <a:solidFill>
                  <a:srgbClr val="032F62"/>
                </a:solidFill>
              </a:rPr>
              <a:t>mynet_model.h'</a:t>
            </a:r>
            <a:r>
              <a:rPr lang="en" sz="1100">
                <a:solidFill>
                  <a:schemeClr val="dk1"/>
                </a:solidFill>
              </a:rPr>
              <a:t>, name=</a:t>
            </a:r>
            <a:r>
              <a:rPr lang="en" sz="1100">
                <a:solidFill>
                  <a:srgbClr val="032F62"/>
                </a:solidFill>
              </a:rPr>
              <a:t>'mynet'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09" name="Google Shape;409;p44"/>
          <p:cNvSpPr txBox="1"/>
          <p:nvPr/>
        </p:nvSpPr>
        <p:spPr>
          <a:xfrm>
            <a:off x="4660175" y="1748825"/>
            <a:ext cx="4001700" cy="233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5CC5"/>
                </a:solidFill>
              </a:rPr>
              <a:t>#</a:t>
            </a:r>
            <a:r>
              <a:rPr lang="en" sz="700">
                <a:solidFill>
                  <a:srgbClr val="D73A49"/>
                </a:solidFill>
              </a:rPr>
              <a:t>include</a:t>
            </a:r>
            <a:r>
              <a:rPr lang="en" sz="700">
                <a:solidFill>
                  <a:srgbClr val="005CC5"/>
                </a:solidFill>
              </a:rPr>
              <a:t> </a:t>
            </a:r>
            <a:r>
              <a:rPr lang="en" sz="700">
                <a:solidFill>
                  <a:srgbClr val="032F62"/>
                </a:solidFill>
              </a:rPr>
              <a:t>&lt;eml_net.h&gt;</a:t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mynet_layer_0_biases[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-0.015587f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-0.005395f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-0.010957f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0.015883f ….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mynet_layer_0_weights[</a:t>
            </a:r>
            <a:r>
              <a:rPr lang="en" sz="700">
                <a:solidFill>
                  <a:srgbClr val="005CC5"/>
                </a:solidFill>
              </a:rPr>
              <a:t>24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-0.256981f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0.041887f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0.063659f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0.011013f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mynet_layer_1_biases[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0.001242f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0.010440f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-0.005309f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-0.006540f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mynet_layer_1_weights[</a:t>
            </a:r>
            <a:r>
              <a:rPr lang="en" sz="700">
                <a:solidFill>
                  <a:srgbClr val="005CC5"/>
                </a:solidFill>
              </a:rPr>
              <a:t>32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-0.577215f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-0.674633f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-0.376140f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0.646900f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mynet_buf1[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mynet_buf2[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EmlNetLayer mynet_layers[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] = {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3</a:t>
            </a:r>
            <a:r>
              <a:rPr lang="en" sz="700">
                <a:solidFill>
                  <a:schemeClr val="dk1"/>
                </a:solidFill>
              </a:rPr>
              <a:t>, mynet_layer_0_weights, mynet_layer_0_biases, EmlNetActivationRelu },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mynet_layer_1_weights, mynet_layer_1_biases, EmlNetActivationSoftmax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EmlNet mynet = { 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, mynet_layers, mynet_buf1, mynet_buf2,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6F42C1"/>
                </a:solidFill>
              </a:rPr>
              <a:t>mynet_predict</a:t>
            </a:r>
            <a:r>
              <a:rPr lang="en" sz="700">
                <a:solidFill>
                  <a:srgbClr val="24292E"/>
                </a:solidFill>
              </a:rPr>
              <a:t>(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rgbClr val="24292E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rgbClr val="24292E"/>
                </a:solidFill>
              </a:rPr>
              <a:t> *features,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r>
              <a:rPr lang="en" sz="700">
                <a:solidFill>
                  <a:srgbClr val="24292E"/>
                </a:solidFill>
              </a:rPr>
              <a:t> n_features)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{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    </a:t>
            </a:r>
            <a:r>
              <a:rPr lang="en" sz="700">
                <a:solidFill>
                  <a:srgbClr val="D73A49"/>
                </a:solidFill>
              </a:rPr>
              <a:t>return</a:t>
            </a:r>
            <a:r>
              <a:rPr lang="en" sz="700">
                <a:solidFill>
                  <a:schemeClr val="dk1"/>
                </a:solidFill>
              </a:rPr>
              <a:t> eml_net_predict(&amp;mynet, features, n_features);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………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73A49"/>
              </a:solidFill>
            </a:endParaRPr>
          </a:p>
        </p:txBody>
      </p:sp>
      <p:cxnSp>
        <p:nvCxnSpPr>
          <p:cNvPr id="410" name="Google Shape;410;p44"/>
          <p:cNvCxnSpPr/>
          <p:nvPr/>
        </p:nvCxnSpPr>
        <p:spPr>
          <a:xfrm>
            <a:off x="3940250" y="3200100"/>
            <a:ext cx="540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44"/>
          <p:cNvSpPr txBox="1"/>
          <p:nvPr>
            <p:ph idx="1" type="body"/>
          </p:nvPr>
        </p:nvSpPr>
        <p:spPr>
          <a:xfrm>
            <a:off x="6011204" y="3800225"/>
            <a:ext cx="272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rPr lang="en" sz="1400"/>
              <a:t>Example of generated code</a:t>
            </a:r>
            <a:endParaRPr sz="1400"/>
          </a:p>
        </p:txBody>
      </p:sp>
      <p:sp>
        <p:nvSpPr>
          <p:cNvPr id="412" name="Google Shape;412;p44"/>
          <p:cNvSpPr txBox="1"/>
          <p:nvPr>
            <p:ph idx="2" type="body"/>
          </p:nvPr>
        </p:nvSpPr>
        <p:spPr>
          <a:xfrm>
            <a:off x="340575" y="3736138"/>
            <a:ext cx="4144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Use</a:t>
            </a:r>
            <a:r>
              <a:rPr lang="en"/>
              <a:t>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emlearn.convert() </a:t>
            </a:r>
            <a:r>
              <a:rPr lang="en"/>
              <a:t>and 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save()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13" name="Google Shape;413;p44"/>
          <p:cNvGrpSpPr/>
          <p:nvPr/>
        </p:nvGrpSpPr>
        <p:grpSpPr>
          <a:xfrm>
            <a:off x="6102112" y="373562"/>
            <a:ext cx="2541587" cy="610225"/>
            <a:chOff x="3748224" y="844350"/>
            <a:chExt cx="2541587" cy="610225"/>
          </a:xfrm>
        </p:grpSpPr>
        <p:pic>
          <p:nvPicPr>
            <p:cNvPr id="414" name="Google Shape;41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44"/>
          <p:cNvSpPr txBox="1"/>
          <p:nvPr/>
        </p:nvSpPr>
        <p:spPr>
          <a:xfrm>
            <a:off x="407650" y="1058475"/>
            <a:ext cx="3133200" cy="9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Install Python package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$ pip install emlearn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17" name="Google Shape;417;p44"/>
          <p:cNvSpPr txBox="1"/>
          <p:nvPr/>
        </p:nvSpPr>
        <p:spPr>
          <a:xfrm>
            <a:off x="4660175" y="1276475"/>
            <a:ext cx="2330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mynet_model.h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mlearn module for </a:t>
            </a:r>
            <a:r>
              <a:rPr lang="en"/>
              <a:t>Zephyr </a:t>
            </a:r>
            <a:endParaRPr/>
          </a:p>
        </p:txBody>
      </p:sp>
      <p:sp>
        <p:nvSpPr>
          <p:cNvPr id="423" name="Google Shape;423;p45"/>
          <p:cNvSpPr txBox="1"/>
          <p:nvPr>
            <p:ph idx="1" type="body"/>
          </p:nvPr>
        </p:nvSpPr>
        <p:spPr>
          <a:xfrm>
            <a:off x="311700" y="1385750"/>
            <a:ext cx="4093500" cy="3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project to west.yml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Enable in your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in your code</a:t>
            </a:r>
            <a:br>
              <a:rPr lang="en"/>
            </a:br>
            <a:br>
              <a:rPr lang="en"/>
            </a:br>
            <a:r>
              <a:rPr lang="en" sz="1400"/>
              <a:t>#include &lt;eml_net.h&gt;</a:t>
            </a:r>
            <a:br>
              <a:rPr lang="en" sz="1400"/>
            </a:br>
            <a:r>
              <a:rPr lang="en" sz="1400"/>
              <a:t>#include “my_model.h”</a:t>
            </a:r>
            <a:endParaRPr sz="1400"/>
          </a:p>
        </p:txBody>
      </p:sp>
      <p:pic>
        <p:nvPicPr>
          <p:cNvPr id="424" name="Google Shape;4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5"/>
          <p:cNvSpPr txBox="1"/>
          <p:nvPr>
            <p:ph idx="1" type="body"/>
          </p:nvPr>
        </p:nvSpPr>
        <p:spPr>
          <a:xfrm>
            <a:off x="4405200" y="1385750"/>
            <a:ext cx="43347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exists </a:t>
            </a:r>
            <a:r>
              <a:rPr lang="en"/>
              <a:t>since February 2024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documentation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https://emlearn.readthedocs.io/en/latest/</a:t>
            </a:r>
            <a:br>
              <a:rPr lang="en" sz="1400" u="sng">
                <a:solidFill>
                  <a:schemeClr val="hlink"/>
                </a:solidFill>
                <a:hlinkClick r:id="rId5"/>
              </a:rPr>
            </a:br>
            <a:r>
              <a:rPr lang="en" sz="1400" u="sng">
                <a:solidFill>
                  <a:schemeClr val="hlink"/>
                </a:solidFill>
                <a:hlinkClick r:id="rId6"/>
              </a:rPr>
              <a:t>getting_started_zephyr.html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Zephyr documentation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https://docs.zephyrproject.org/</a:t>
            </a:r>
            <a:br>
              <a:rPr lang="en" sz="1400" u="sng">
                <a:solidFill>
                  <a:schemeClr val="hlink"/>
                </a:solidFill>
                <a:hlinkClick r:id="rId8"/>
              </a:rPr>
            </a:br>
            <a:r>
              <a:rPr lang="en" sz="1400" u="sng">
                <a:solidFill>
                  <a:schemeClr val="hlink"/>
                </a:solidFill>
                <a:hlinkClick r:id="rId9"/>
              </a:rPr>
              <a:t>latest/develop/manifest/external/emlearn.html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5" title="emlearn-zephyr-gettingstarted.png"/>
          <p:cNvPicPr preferRelativeResize="0"/>
          <p:nvPr/>
        </p:nvPicPr>
        <p:blipFill rotWithShape="1">
          <a:blip r:embed="rId10">
            <a:alphaModFix/>
          </a:blip>
          <a:srcRect b="0" l="3880" r="19125" t="90637"/>
          <a:stretch/>
        </p:blipFill>
        <p:spPr>
          <a:xfrm>
            <a:off x="853523" y="2887575"/>
            <a:ext cx="3365550" cy="3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 title="emlearn-zephyr-gettingstarted.png"/>
          <p:cNvPicPr preferRelativeResize="0"/>
          <p:nvPr/>
        </p:nvPicPr>
        <p:blipFill rotWithShape="1">
          <a:blip r:embed="rId10">
            <a:alphaModFix/>
          </a:blip>
          <a:srcRect b="74726" l="3880" r="19125" t="5497"/>
          <a:stretch/>
        </p:blipFill>
        <p:spPr>
          <a:xfrm>
            <a:off x="827773" y="1764100"/>
            <a:ext cx="3365550" cy="74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Using the C code</a:t>
            </a:r>
            <a:endParaRPr/>
          </a:p>
        </p:txBody>
      </p:sp>
      <p:sp>
        <p:nvSpPr>
          <p:cNvPr id="433" name="Google Shape;433;p46"/>
          <p:cNvSpPr txBox="1"/>
          <p:nvPr>
            <p:ph idx="2" type="body"/>
          </p:nvPr>
        </p:nvSpPr>
        <p:spPr>
          <a:xfrm>
            <a:off x="340519" y="964931"/>
            <a:ext cx="5924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3.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#include </a:t>
            </a:r>
            <a:r>
              <a:rPr lang="en"/>
              <a:t>and call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predict()</a:t>
            </a:r>
            <a:r>
              <a:rPr lang="en"/>
              <a:t>  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209900" y="1831851"/>
            <a:ext cx="23964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Include the generated model code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CC5"/>
                </a:solidFill>
              </a:rPr>
              <a:t>#</a:t>
            </a:r>
            <a:r>
              <a:rPr b="1" lang="en" sz="1100">
                <a:solidFill>
                  <a:srgbClr val="D73A49"/>
                </a:solidFill>
              </a:rPr>
              <a:t>include</a:t>
            </a:r>
            <a:r>
              <a:rPr b="1" lang="en" sz="1100">
                <a:solidFill>
                  <a:srgbClr val="005CC5"/>
                </a:solidFill>
              </a:rPr>
              <a:t> </a:t>
            </a:r>
            <a:r>
              <a:rPr b="1" lang="en" sz="1100">
                <a:solidFill>
                  <a:srgbClr val="032F62"/>
                </a:solidFill>
              </a:rPr>
              <a:t>"mynet_model.h"</a:t>
            </a:r>
            <a:endParaRPr b="1"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index for the class we are detecting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MYNET_VOICE 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Buffers for input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N_FEATURES 6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features[N_FEATURES];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DATA_LENGTH 128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int16_t</a:t>
            </a:r>
            <a:r>
              <a:rPr lang="en" sz="1100">
                <a:solidFill>
                  <a:schemeClr val="dk1"/>
                </a:solidFill>
              </a:rPr>
              <a:t> sensor_data[DATA_LENGTH];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</p:txBody>
      </p:sp>
      <p:sp>
        <p:nvSpPr>
          <p:cNvPr id="435" name="Google Shape;435;p46"/>
          <p:cNvSpPr txBox="1"/>
          <p:nvPr/>
        </p:nvSpPr>
        <p:spPr>
          <a:xfrm>
            <a:off x="2702225" y="1829725"/>
            <a:ext cx="32457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Get data and pre-process it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read_microphone(sensor_data, DATA_LENGTH);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preprocess_data(sensor_data, 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Run the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mynet_predict</a:t>
            </a:r>
            <a:r>
              <a:rPr lang="en" sz="1100">
                <a:solidFill>
                  <a:schemeClr val="dk1"/>
                </a:solidFill>
              </a:rPr>
              <a:t>(features, N_FEATURES);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6A737D"/>
                </a:solidFill>
              </a:rPr>
              <a:t>// Do something with results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if</a:t>
            </a:r>
            <a:r>
              <a:rPr lang="en" sz="1100">
                <a:solidFill>
                  <a:schemeClr val="dk1"/>
                </a:solidFill>
              </a:rPr>
              <a:t> (out == </a:t>
            </a:r>
            <a:r>
              <a:rPr lang="en" sz="1100">
                <a:solidFill>
                  <a:srgbClr val="005CC5"/>
                </a:solidFill>
              </a:rPr>
              <a:t>MYNET_VOICE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"voice detected"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6" name="Google Shape;436;p46"/>
          <p:cNvSpPr txBox="1"/>
          <p:nvPr>
            <p:ph idx="1" type="body"/>
          </p:nvPr>
        </p:nvSpPr>
        <p:spPr>
          <a:xfrm>
            <a:off x="5060825" y="4379456"/>
            <a:ext cx="88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loop</a:t>
            </a:r>
            <a:endParaRPr b="1"/>
          </a:p>
        </p:txBody>
      </p:sp>
      <p:sp>
        <p:nvSpPr>
          <p:cNvPr id="437" name="Google Shape;437;p46"/>
          <p:cNvSpPr txBox="1"/>
          <p:nvPr>
            <p:ph idx="1" type="body"/>
          </p:nvPr>
        </p:nvSpPr>
        <p:spPr>
          <a:xfrm>
            <a:off x="1747707" y="4379456"/>
            <a:ext cx="858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setup</a:t>
            </a:r>
            <a:endParaRPr b="1"/>
          </a:p>
        </p:txBody>
      </p:sp>
      <p:pic>
        <p:nvPicPr>
          <p:cNvPr id="438" name="Google Shape;438;p46"/>
          <p:cNvPicPr preferRelativeResize="0"/>
          <p:nvPr/>
        </p:nvPicPr>
        <p:blipFill rotWithShape="1">
          <a:blip r:embed="rId3">
            <a:alphaModFix/>
          </a:blip>
          <a:srcRect b="23776" l="18340" r="0" t="28278"/>
          <a:stretch/>
        </p:blipFill>
        <p:spPr>
          <a:xfrm>
            <a:off x="6043849" y="2165876"/>
            <a:ext cx="2783873" cy="2179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46"/>
          <p:cNvGrpSpPr/>
          <p:nvPr/>
        </p:nvGrpSpPr>
        <p:grpSpPr>
          <a:xfrm>
            <a:off x="6102112" y="373562"/>
            <a:ext cx="2541587" cy="610225"/>
            <a:chOff x="3748224" y="844350"/>
            <a:chExt cx="2541587" cy="610225"/>
          </a:xfrm>
        </p:grpSpPr>
        <p:pic>
          <p:nvPicPr>
            <p:cNvPr id="440" name="Google Shape;440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/>
          <p:nvPr>
            <p:ph idx="1" type="body"/>
          </p:nvPr>
        </p:nvSpPr>
        <p:spPr>
          <a:xfrm>
            <a:off x="311700" y="1152475"/>
            <a:ext cx="45561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Selection of simple &amp; effective</a:t>
            </a:r>
            <a:br>
              <a:rPr lang="en" sz="1800"/>
            </a:br>
            <a:r>
              <a:rPr lang="en" sz="1800"/>
              <a:t>embedded-friendly models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Decision Trees (DT)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Forest (RF)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 Nearest Neighbors (KNN)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Gaussian Mixture Models (GMM)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Multi-Layer-Perceptron (MLP)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Convolutional Neural Network</a:t>
            </a:r>
            <a:r>
              <a:rPr lang="en" sz="1800"/>
              <a:t> (CNN)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t/>
            </a:r>
            <a:endParaRPr sz="1800"/>
          </a:p>
        </p:txBody>
      </p:sp>
      <p:sp>
        <p:nvSpPr>
          <p:cNvPr id="447" name="Google Shape;447;p47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models</a:t>
            </a:r>
            <a:endParaRPr/>
          </a:p>
        </p:txBody>
      </p:sp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b="0" l="0" r="0" t="24046"/>
          <a:stretch/>
        </p:blipFill>
        <p:spPr>
          <a:xfrm>
            <a:off x="4953000" y="3732125"/>
            <a:ext cx="3206226" cy="13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7"/>
          <p:cNvPicPr preferRelativeResize="0"/>
          <p:nvPr/>
        </p:nvPicPr>
        <p:blipFill rotWithShape="1">
          <a:blip r:embed="rId4">
            <a:alphaModFix/>
          </a:blip>
          <a:srcRect b="10254" l="13900" r="30226" t="5279"/>
          <a:stretch/>
        </p:blipFill>
        <p:spPr>
          <a:xfrm>
            <a:off x="4666608" y="1800600"/>
            <a:ext cx="1906193" cy="17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7"/>
          <p:cNvPicPr preferRelativeResize="0"/>
          <p:nvPr/>
        </p:nvPicPr>
        <p:blipFill rotWithShape="1">
          <a:blip r:embed="rId5">
            <a:alphaModFix/>
          </a:blip>
          <a:srcRect b="18689" l="0" r="37659" t="26079"/>
          <a:stretch/>
        </p:blipFill>
        <p:spPr>
          <a:xfrm>
            <a:off x="4546725" y="222362"/>
            <a:ext cx="2716201" cy="14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7"/>
          <p:cNvPicPr preferRelativeResize="0"/>
          <p:nvPr/>
        </p:nvPicPr>
        <p:blipFill rotWithShape="1">
          <a:blip r:embed="rId6">
            <a:alphaModFix/>
          </a:blip>
          <a:srcRect b="54956" l="1696" r="54927" t="14364"/>
          <a:stretch/>
        </p:blipFill>
        <p:spPr>
          <a:xfrm>
            <a:off x="6635600" y="1937175"/>
            <a:ext cx="2231025" cy="15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47"/>
          <p:cNvGrpSpPr/>
          <p:nvPr/>
        </p:nvGrpSpPr>
        <p:grpSpPr>
          <a:xfrm>
            <a:off x="815967" y="4190980"/>
            <a:ext cx="2964622" cy="705685"/>
            <a:chOff x="2919325" y="3333697"/>
            <a:chExt cx="2702974" cy="643403"/>
          </a:xfrm>
        </p:grpSpPr>
        <p:pic>
          <p:nvPicPr>
            <p:cNvPr id="454" name="Google Shape;454;p47"/>
            <p:cNvPicPr preferRelativeResize="0"/>
            <p:nvPr/>
          </p:nvPicPr>
          <p:blipFill rotWithShape="1">
            <a:blip r:embed="rId8">
              <a:alphaModFix/>
            </a:blip>
            <a:srcRect b="20922" l="17785" r="18074" t="17900"/>
            <a:stretch/>
          </p:blipFill>
          <p:spPr>
            <a:xfrm>
              <a:off x="4491275" y="3370263"/>
              <a:ext cx="1131024" cy="606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919325" y="3333697"/>
              <a:ext cx="1131023" cy="6102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/>
          <p:nvPr>
            <p:ph type="title"/>
          </p:nvPr>
        </p:nvSpPr>
        <p:spPr>
          <a:xfrm>
            <a:off x="265500" y="21872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Validating model</a:t>
            </a:r>
            <a:endParaRPr/>
          </a:p>
        </p:txBody>
      </p:sp>
      <p:sp>
        <p:nvSpPr>
          <p:cNvPr id="461" name="Google Shape;461;p48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2" name="Google Shape;462;p48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63" name="Google Shape;4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12" y="1245987"/>
            <a:ext cx="1881882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9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405225" y="1323425"/>
            <a:ext cx="5368630" cy="29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9"/>
          <p:cNvSpPr txBox="1"/>
          <p:nvPr>
            <p:ph idx="1" type="body"/>
          </p:nvPr>
        </p:nvSpPr>
        <p:spPr>
          <a:xfrm>
            <a:off x="6196575" y="1246425"/>
            <a:ext cx="2549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0" name="Google Shape;470;p49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Sensor data analysis with Machine Learning</a:t>
            </a:r>
            <a:endParaRPr/>
          </a:p>
        </p:txBody>
      </p:sp>
      <p:sp>
        <p:nvSpPr>
          <p:cNvPr id="471" name="Google Shape;471;p49"/>
          <p:cNvSpPr txBox="1"/>
          <p:nvPr/>
        </p:nvSpPr>
        <p:spPr>
          <a:xfrm>
            <a:off x="311700" y="4555900"/>
            <a:ext cx="828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1) Read sensors</a:t>
            </a:r>
            <a:r>
              <a:rPr lang="en" sz="1800">
                <a:solidFill>
                  <a:schemeClr val="dk2"/>
                </a:solidFill>
              </a:rPr>
              <a:t> –&gt; </a:t>
            </a:r>
            <a:r>
              <a:rPr b="1" lang="en" sz="1800">
                <a:solidFill>
                  <a:schemeClr val="dk2"/>
                </a:solidFill>
              </a:rPr>
              <a:t>2) Process data *</a:t>
            </a:r>
            <a:r>
              <a:rPr lang="en" sz="1800">
                <a:solidFill>
                  <a:schemeClr val="dk2"/>
                </a:solidFill>
              </a:rPr>
              <a:t>  –&gt; </a:t>
            </a:r>
            <a:r>
              <a:rPr b="1" lang="en" sz="1800">
                <a:solidFill>
                  <a:schemeClr val="dk2"/>
                </a:solidFill>
              </a:rPr>
              <a:t>3) Transmit/act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555600"/>
            <a:ext cx="4177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Goal &amp; structure of this talk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389600"/>
            <a:ext cx="47433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You, as an </a:t>
            </a:r>
            <a:r>
              <a:rPr b="1" lang="en" sz="1800"/>
              <a:t>embedded software engineer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become familiar</a:t>
            </a:r>
            <a:r>
              <a:rPr lang="en" sz="1800"/>
              <a:t> with how to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develop &amp; deploy Machine Learning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on a microcontroller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using Zephyr and emlearn</a:t>
            </a:r>
            <a:endParaRPr b="1" sz="1800"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5349525" y="1896550"/>
            <a:ext cx="3143400" cy="2828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Outline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Case: Activity Recognition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Reading sensors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Creating dataset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Training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Deploying model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Bonus: MicroPython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0"/>
          <p:cNvSpPr txBox="1"/>
          <p:nvPr>
            <p:ph type="title"/>
          </p:nvPr>
        </p:nvSpPr>
        <p:spPr>
          <a:xfrm>
            <a:off x="265500" y="461515"/>
            <a:ext cx="4045200" cy="20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Bridging the TinyML</a:t>
            </a:r>
            <a:br>
              <a:rPr lang="en"/>
            </a:br>
            <a:r>
              <a:rPr lang="en"/>
              <a:t>language gap</a:t>
            </a:r>
            <a:endParaRPr/>
          </a:p>
        </p:txBody>
      </p:sp>
      <p:sp>
        <p:nvSpPr>
          <p:cNvPr id="477" name="Google Shape;477;p50"/>
          <p:cNvSpPr txBox="1"/>
          <p:nvPr>
            <p:ph idx="1" type="subTitle"/>
          </p:nvPr>
        </p:nvSpPr>
        <p:spPr>
          <a:xfrm>
            <a:off x="265500" y="2504448"/>
            <a:ext cx="40452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MicroPython</a:t>
            </a:r>
            <a:endParaRPr/>
          </a:p>
        </p:txBody>
      </p:sp>
      <p:sp>
        <p:nvSpPr>
          <p:cNvPr id="478" name="Google Shape;478;p50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Python is the lingua franca</a:t>
            </a:r>
            <a:br>
              <a:rPr b="1" lang="en"/>
            </a:br>
            <a:r>
              <a:rPr b="1" lang="en"/>
              <a:t>for Machine Learning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/>
              <a:t>How can we enable people to build TinyML solution also using Python?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79" name="Google Shape;4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67" y="4272250"/>
            <a:ext cx="1480676" cy="78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650" y="3537067"/>
            <a:ext cx="1882446" cy="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 title="Colored_Positiv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6648" y="4272245"/>
            <a:ext cx="1480672" cy="748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Introduction</a:t>
            </a:r>
            <a:endParaRPr/>
          </a:p>
        </p:txBody>
      </p:sp>
      <p:sp>
        <p:nvSpPr>
          <p:cNvPr id="487" name="Google Shape;487;p51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Implements a subset of Python 3.x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devices with 64 kB+ RAM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Supports using Zephyr as HAL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matured a lot in MicroPython 1.26 (August 2025)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testing &amp; </a:t>
            </a:r>
            <a:r>
              <a:rPr lang="en"/>
              <a:t>contributors</a:t>
            </a:r>
            <a:r>
              <a:rPr lang="en"/>
              <a:t> wanted!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info:</a:t>
            </a:r>
            <a:r>
              <a:rPr b="1" lang="en"/>
              <a:t>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https://micropython.org</a:t>
            </a:r>
            <a:r>
              <a:rPr b="1" lang="en"/>
              <a:t> </a:t>
            </a:r>
            <a:endParaRPr b="1"/>
          </a:p>
        </p:txBody>
      </p:sp>
      <p:pic>
        <p:nvPicPr>
          <p:cNvPr id="488" name="Google Shape;4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650" y="393950"/>
            <a:ext cx="26789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1" title="Colored_Positiv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772" y="3367625"/>
            <a:ext cx="2828203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 modules *</a:t>
            </a:r>
            <a:endParaRPr/>
          </a:p>
        </p:txBody>
      </p:sp>
      <p:sp>
        <p:nvSpPr>
          <p:cNvPr id="496" name="Google Shape;496;p52"/>
          <p:cNvSpPr txBox="1"/>
          <p:nvPr/>
        </p:nvSpPr>
        <p:spPr>
          <a:xfrm>
            <a:off x="387900" y="4507800"/>
            <a:ext cx="28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450" y="53675"/>
            <a:ext cx="5672123" cy="5089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2"/>
          <p:cNvSpPr txBox="1"/>
          <p:nvPr/>
        </p:nvSpPr>
        <p:spPr>
          <a:xfrm>
            <a:off x="311700" y="1154525"/>
            <a:ext cx="30369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Defines a Python module with API. functions/classes et.c.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Implemented</a:t>
            </a:r>
            <a:br>
              <a:rPr b="1" lang="en" sz="1600"/>
            </a:br>
            <a:r>
              <a:rPr b="1" lang="en" sz="1600"/>
              <a:t>by users</a:t>
            </a:r>
            <a:r>
              <a:rPr lang="en" sz="1600"/>
              <a:t>,</a:t>
            </a:r>
            <a:br>
              <a:rPr lang="en" sz="1600"/>
            </a:br>
            <a:r>
              <a:rPr b="1" lang="en" sz="1600"/>
              <a:t>libraries,</a:t>
            </a:r>
            <a:r>
              <a:rPr lang="en" sz="1600"/>
              <a:t> or </a:t>
            </a:r>
            <a:br>
              <a:rPr lang="en" sz="1600"/>
            </a:br>
            <a:r>
              <a:rPr b="1" lang="en" sz="1600"/>
              <a:t>part of MicroPython core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600"/>
            </a:br>
            <a:r>
              <a:rPr lang="en" sz="1600"/>
              <a:t>Can be </a:t>
            </a:r>
            <a:r>
              <a:rPr b="1" lang="en" sz="1600"/>
              <a:t>portable</a:t>
            </a:r>
            <a:r>
              <a:rPr lang="en" sz="1600"/>
              <a:t> or </a:t>
            </a:r>
            <a:r>
              <a:rPr b="1" lang="en" sz="1600"/>
              <a:t>hardware/platform specific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* Or other language which compiles to C,</a:t>
            </a:r>
            <a:br>
              <a:rPr lang="en" sz="1200"/>
            </a:br>
            <a:r>
              <a:rPr lang="en" sz="1200"/>
              <a:t>or exposes a C API. C++, Rust, et.c.</a:t>
            </a:r>
            <a:endParaRPr sz="1200"/>
          </a:p>
        </p:txBody>
      </p:sp>
      <p:pic>
        <p:nvPicPr>
          <p:cNvPr id="499" name="Google Shape;4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Data Science ecosystem</a:t>
            </a:r>
            <a:endParaRPr/>
          </a:p>
        </p:txBody>
      </p:sp>
      <p:sp>
        <p:nvSpPr>
          <p:cNvPr id="505" name="Google Shape;505;p53"/>
          <p:cNvSpPr txBox="1"/>
          <p:nvPr>
            <p:ph idx="1" type="body"/>
          </p:nvPr>
        </p:nvSpPr>
        <p:spPr>
          <a:xfrm>
            <a:off x="311700" y="4539475"/>
            <a:ext cx="852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Libraries existing that implement a lot of embedded-relevant functionality from PyData stack.</a:t>
            </a:r>
            <a:endParaRPr b="1" sz="1400"/>
          </a:p>
        </p:txBody>
      </p:sp>
      <p:pic>
        <p:nvPicPr>
          <p:cNvPr id="506" name="Google Shape;5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3"/>
          <p:cNvSpPr/>
          <p:nvPr/>
        </p:nvSpPr>
        <p:spPr>
          <a:xfrm>
            <a:off x="1378650" y="2661850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OpenCV</a:t>
            </a:r>
            <a:endParaRPr sz="1800"/>
          </a:p>
        </p:txBody>
      </p:sp>
      <p:sp>
        <p:nvSpPr>
          <p:cNvPr id="508" name="Google Shape;508;p53"/>
          <p:cNvSpPr/>
          <p:nvPr/>
        </p:nvSpPr>
        <p:spPr>
          <a:xfrm>
            <a:off x="1378650" y="3815325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numpy</a:t>
            </a:r>
            <a:endParaRPr sz="1800"/>
          </a:p>
        </p:txBody>
      </p:sp>
      <p:sp>
        <p:nvSpPr>
          <p:cNvPr id="509" name="Google Shape;509;p53"/>
          <p:cNvSpPr/>
          <p:nvPr/>
        </p:nvSpPr>
        <p:spPr>
          <a:xfrm>
            <a:off x="1378650" y="1508375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Tensorflow</a:t>
            </a:r>
            <a:endParaRPr sz="1800"/>
          </a:p>
        </p:txBody>
      </p:sp>
      <p:sp>
        <p:nvSpPr>
          <p:cNvPr id="510" name="Google Shape;510;p53"/>
          <p:cNvSpPr/>
          <p:nvPr/>
        </p:nvSpPr>
        <p:spPr>
          <a:xfrm>
            <a:off x="1378650" y="2085113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scikit-learn</a:t>
            </a:r>
            <a:endParaRPr sz="1800"/>
          </a:p>
        </p:txBody>
      </p:sp>
      <p:sp>
        <p:nvSpPr>
          <p:cNvPr id="511" name="Google Shape;511;p53"/>
          <p:cNvSpPr/>
          <p:nvPr/>
        </p:nvSpPr>
        <p:spPr>
          <a:xfrm>
            <a:off x="3534925" y="2661857"/>
            <a:ext cx="2350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OpenMV</a:t>
            </a:r>
            <a:endParaRPr sz="1800"/>
          </a:p>
        </p:txBody>
      </p:sp>
      <p:sp>
        <p:nvSpPr>
          <p:cNvPr id="512" name="Google Shape;512;p53"/>
          <p:cNvSpPr/>
          <p:nvPr/>
        </p:nvSpPr>
        <p:spPr>
          <a:xfrm>
            <a:off x="3534925" y="3262301"/>
            <a:ext cx="2350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ulab</a:t>
            </a:r>
            <a:endParaRPr sz="1800"/>
          </a:p>
        </p:txBody>
      </p:sp>
      <p:sp>
        <p:nvSpPr>
          <p:cNvPr id="513" name="Google Shape;513;p53"/>
          <p:cNvSpPr/>
          <p:nvPr/>
        </p:nvSpPr>
        <p:spPr>
          <a:xfrm>
            <a:off x="3534925" y="2061400"/>
            <a:ext cx="2350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emlearn-micropython</a:t>
            </a:r>
            <a:endParaRPr sz="1800"/>
          </a:p>
        </p:txBody>
      </p:sp>
      <p:sp>
        <p:nvSpPr>
          <p:cNvPr id="514" name="Google Shape;514;p53"/>
          <p:cNvSpPr/>
          <p:nvPr/>
        </p:nvSpPr>
        <p:spPr>
          <a:xfrm>
            <a:off x="1378650" y="3238588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scipy</a:t>
            </a:r>
            <a:endParaRPr sz="1800"/>
          </a:p>
        </p:txBody>
      </p:sp>
      <p:cxnSp>
        <p:nvCxnSpPr>
          <p:cNvPr id="515" name="Google Shape;515;p53"/>
          <p:cNvCxnSpPr/>
          <p:nvPr/>
        </p:nvCxnSpPr>
        <p:spPr>
          <a:xfrm>
            <a:off x="3320625" y="1337075"/>
            <a:ext cx="0" cy="312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53"/>
          <p:cNvSpPr txBox="1"/>
          <p:nvPr>
            <p:ph idx="1" type="body"/>
          </p:nvPr>
        </p:nvSpPr>
        <p:spPr>
          <a:xfrm>
            <a:off x="196300" y="1322294"/>
            <a:ext cx="144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CPython</a:t>
            </a:r>
            <a:endParaRPr b="1"/>
          </a:p>
        </p:txBody>
      </p:sp>
      <p:sp>
        <p:nvSpPr>
          <p:cNvPr id="517" name="Google Shape;517;p53"/>
          <p:cNvSpPr txBox="1"/>
          <p:nvPr>
            <p:ph idx="1" type="body"/>
          </p:nvPr>
        </p:nvSpPr>
        <p:spPr>
          <a:xfrm>
            <a:off x="3534925" y="1322294"/>
            <a:ext cx="32454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MicroPython</a:t>
            </a:r>
            <a:endParaRPr b="1"/>
          </a:p>
        </p:txBody>
      </p:sp>
      <p:sp>
        <p:nvSpPr>
          <p:cNvPr id="518" name="Google Shape;518;p53"/>
          <p:cNvSpPr txBox="1"/>
          <p:nvPr/>
        </p:nvSpPr>
        <p:spPr>
          <a:xfrm>
            <a:off x="5938450" y="2723538"/>
            <a:ext cx="184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https://openmv.io/</a:t>
            </a:r>
            <a:r>
              <a:rPr lang="en" sz="1200"/>
              <a:t> </a:t>
            </a:r>
            <a:endParaRPr sz="1200"/>
          </a:p>
        </p:txBody>
      </p:sp>
      <p:sp>
        <p:nvSpPr>
          <p:cNvPr id="519" name="Google Shape;519;p53"/>
          <p:cNvSpPr txBox="1"/>
          <p:nvPr/>
        </p:nvSpPr>
        <p:spPr>
          <a:xfrm>
            <a:off x="5938450" y="3320000"/>
            <a:ext cx="28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github.com/v923z/micropython-ulab</a:t>
            </a:r>
            <a:r>
              <a:rPr lang="en" sz="1200"/>
              <a:t> </a:t>
            </a:r>
            <a:endParaRPr sz="1200"/>
          </a:p>
        </p:txBody>
      </p:sp>
      <p:pic>
        <p:nvPicPr>
          <p:cNvPr id="520" name="Google Shape;52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3"/>
          <p:cNvSpPr txBox="1"/>
          <p:nvPr/>
        </p:nvSpPr>
        <p:spPr>
          <a:xfrm>
            <a:off x="5885475" y="2127100"/>
            <a:ext cx="302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github.com/emlearn/emlearn-micropython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emlearn-micropython:</a:t>
            </a:r>
            <a:br>
              <a:rPr lang="en"/>
            </a:br>
            <a:r>
              <a:rPr lang="en"/>
              <a:t>MicroPython bindings for emlearn</a:t>
            </a:r>
            <a:endParaRPr/>
          </a:p>
        </p:txBody>
      </p:sp>
      <p:sp>
        <p:nvSpPr>
          <p:cNvPr id="527" name="Google Shape;527;p54"/>
          <p:cNvSpPr txBox="1"/>
          <p:nvPr>
            <p:ph idx="1" type="body"/>
          </p:nvPr>
        </p:nvSpPr>
        <p:spPr>
          <a:xfrm>
            <a:off x="311700" y="1769025"/>
            <a:ext cx="6494700" cy="32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Modules installable at runtime (.mpy)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1 - 10 kB in size</a:t>
            </a:r>
            <a:endParaRPr/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625" y="958475"/>
            <a:ext cx="3464675" cy="17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4"/>
          <p:cNvSpPr txBox="1"/>
          <p:nvPr>
            <p:ph idx="4294967295" type="body"/>
          </p:nvPr>
        </p:nvSpPr>
        <p:spPr>
          <a:xfrm>
            <a:off x="361000" y="1361700"/>
            <a:ext cx="488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</a:pPr>
            <a:r>
              <a:rPr b="1" lang="en" sz="1400" u="sng">
                <a:solidFill>
                  <a:schemeClr val="hlink"/>
                </a:solidFill>
                <a:hlinkClick r:id="rId5"/>
              </a:rPr>
              <a:t>https://github.com/emlearn/emlearn-micropython/</a:t>
            </a:r>
            <a:r>
              <a:rPr b="1" lang="en" sz="1400"/>
              <a:t> </a:t>
            </a:r>
            <a:endParaRPr b="1" sz="1400"/>
          </a:p>
        </p:txBody>
      </p:sp>
      <p:sp>
        <p:nvSpPr>
          <p:cNvPr id="531" name="Google Shape;531;p54"/>
          <p:cNvSpPr txBox="1"/>
          <p:nvPr/>
        </p:nvSpPr>
        <p:spPr>
          <a:xfrm>
            <a:off x="6626500" y="1518588"/>
            <a:ext cx="200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5x - 20x faster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than plain Python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32" name="Google Shape;532;p54" title="emlearn-micropython-modules.png"/>
          <p:cNvPicPr preferRelativeResize="0"/>
          <p:nvPr/>
        </p:nvPicPr>
        <p:blipFill rotWithShape="1">
          <a:blip r:embed="rId6">
            <a:alphaModFix/>
          </a:blip>
          <a:srcRect b="6308" l="0" r="0" t="21510"/>
          <a:stretch/>
        </p:blipFill>
        <p:spPr>
          <a:xfrm>
            <a:off x="399225" y="2758375"/>
            <a:ext cx="8433077" cy="21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&amp; Export</a:t>
            </a:r>
            <a:r>
              <a:rPr lang="en"/>
              <a:t> model</a:t>
            </a:r>
            <a:endParaRPr/>
          </a:p>
        </p:txBody>
      </p:sp>
      <p:sp>
        <p:nvSpPr>
          <p:cNvPr id="538" name="Google Shape;538;p55"/>
          <p:cNvSpPr txBox="1"/>
          <p:nvPr/>
        </p:nvSpPr>
        <p:spPr>
          <a:xfrm>
            <a:off x="383275" y="1276900"/>
            <a:ext cx="6273600" cy="126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emlearn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estimator = train_model()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 = </a:t>
            </a:r>
            <a:r>
              <a:rPr b="1" lang="en">
                <a:solidFill>
                  <a:schemeClr val="dk1"/>
                </a:solidFill>
              </a:rPr>
              <a:t>emlearn.convert</a:t>
            </a:r>
            <a:r>
              <a:rPr lang="en">
                <a:solidFill>
                  <a:schemeClr val="dk1"/>
                </a:solidFill>
              </a:rPr>
              <a:t>(estimator)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</a:t>
            </a:r>
            <a:r>
              <a:rPr b="1" lang="en">
                <a:solidFill>
                  <a:schemeClr val="dk1"/>
                </a:solidFill>
              </a:rPr>
              <a:t>.save</a:t>
            </a:r>
            <a:r>
              <a:rPr lang="en">
                <a:solidFill>
                  <a:schemeClr val="dk1"/>
                </a:solidFill>
              </a:rPr>
              <a:t>(name=</a:t>
            </a:r>
            <a:r>
              <a:rPr lang="en">
                <a:solidFill>
                  <a:srgbClr val="032F62"/>
                </a:solidFill>
              </a:rPr>
              <a:t>'gesture'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E36209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=’csv’, file=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9" name="Google Shape;539;p55"/>
          <p:cNvSpPr txBox="1"/>
          <p:nvPr>
            <p:ph idx="1" type="body"/>
          </p:nvPr>
        </p:nvSpPr>
        <p:spPr>
          <a:xfrm>
            <a:off x="311700" y="2724775"/>
            <a:ext cx="8520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 model to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mpremote fs cp </a:t>
            </a:r>
            <a:r>
              <a:rPr b="1" lang="en" sz="1400">
                <a:solidFill>
                  <a:schemeClr val="dk1"/>
                </a:solidFill>
              </a:rPr>
              <a:t>gesture_model.csv</a:t>
            </a:r>
            <a:r>
              <a:rPr lang="en" sz="1400">
                <a:solidFill>
                  <a:schemeClr val="dk1"/>
                </a:solidFill>
              </a:rPr>
              <a:t> : 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40" name="Google Shape;540;p55"/>
          <p:cNvSpPr txBox="1"/>
          <p:nvPr>
            <p:ph idx="1" type="body"/>
          </p:nvPr>
        </p:nvSpPr>
        <p:spPr>
          <a:xfrm>
            <a:off x="4243650" y="1276900"/>
            <a:ext cx="2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Export model on PC</a:t>
            </a:r>
            <a:endParaRPr/>
          </a:p>
        </p:txBody>
      </p:sp>
      <p:sp>
        <p:nvSpPr>
          <p:cNvPr id="541" name="Google Shape;541;p55"/>
          <p:cNvSpPr txBox="1"/>
          <p:nvPr/>
        </p:nvSpPr>
        <p:spPr>
          <a:xfrm>
            <a:off x="311700" y="3839050"/>
            <a:ext cx="727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</a:t>
            </a:r>
            <a:r>
              <a:rPr lang="en" sz="1800">
                <a:solidFill>
                  <a:schemeClr val="dk1"/>
                </a:solidFill>
              </a:rPr>
              <a:t>opy library to device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mpremote mip install</a:t>
            </a:r>
            <a:r>
              <a:rPr i="1" lang="en">
                <a:solidFill>
                  <a:schemeClr val="dk1"/>
                </a:solidFill>
              </a:rPr>
              <a:t> https://emlearn.github.io/...../</a:t>
            </a:r>
            <a:r>
              <a:rPr b="1" i="1" lang="en">
                <a:solidFill>
                  <a:schemeClr val="dk1"/>
                </a:solidFill>
              </a:rPr>
              <a:t>xtensawin</a:t>
            </a:r>
            <a:r>
              <a:rPr i="1" lang="en">
                <a:solidFill>
                  <a:schemeClr val="dk1"/>
                </a:solidFill>
              </a:rPr>
              <a:t>_</a:t>
            </a:r>
            <a:r>
              <a:rPr b="1" i="1" lang="en">
                <a:solidFill>
                  <a:schemeClr val="dk1"/>
                </a:solidFill>
              </a:rPr>
              <a:t>6.2</a:t>
            </a:r>
            <a:r>
              <a:rPr i="1" lang="en">
                <a:solidFill>
                  <a:schemeClr val="dk1"/>
                </a:solidFill>
              </a:rPr>
              <a:t>/emltrees.mpy </a:t>
            </a:r>
            <a:endParaRPr/>
          </a:p>
        </p:txBody>
      </p:sp>
      <p:sp>
        <p:nvSpPr>
          <p:cNvPr id="542" name="Google Shape;542;p55"/>
          <p:cNvSpPr txBox="1"/>
          <p:nvPr/>
        </p:nvSpPr>
        <p:spPr>
          <a:xfrm>
            <a:off x="4838250" y="3482375"/>
            <a:ext cx="186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Prebuilt binary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No need to setup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C toolchain and SDK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543" name="Google Shape;5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913" y="426250"/>
            <a:ext cx="1882446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model &amp; run</a:t>
            </a:r>
            <a:endParaRPr/>
          </a:p>
        </p:txBody>
      </p:sp>
      <p:sp>
        <p:nvSpPr>
          <p:cNvPr id="549" name="Google Shape;549;p56"/>
          <p:cNvSpPr txBox="1"/>
          <p:nvPr/>
        </p:nvSpPr>
        <p:spPr>
          <a:xfrm>
            <a:off x="390450" y="1276900"/>
            <a:ext cx="6057300" cy="169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emltrees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Instantiate model. Capacity for trees, decision nodes, classes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= </a:t>
            </a:r>
            <a:r>
              <a:rPr b="1" lang="en">
                <a:solidFill>
                  <a:schemeClr val="dk1"/>
                </a:solidFill>
              </a:rPr>
              <a:t>emltrees.new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200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10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Load model "weights"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E36209"/>
                </a:solidFill>
              </a:rPr>
              <a:t>open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 </a:t>
            </a:r>
            <a:r>
              <a:rPr lang="en">
                <a:solidFill>
                  <a:srgbClr val="D73A49"/>
                </a:solidFill>
              </a:rPr>
              <a:t>as</a:t>
            </a:r>
            <a:r>
              <a:rPr lang="en">
                <a:solidFill>
                  <a:schemeClr val="dk1"/>
                </a:solidFill>
              </a:rPr>
              <a:t> f: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r>
              <a:rPr b="1" lang="en">
                <a:solidFill>
                  <a:schemeClr val="dk1"/>
                </a:solidFill>
              </a:rPr>
              <a:t>emltrees.load_model</a:t>
            </a:r>
            <a:r>
              <a:rPr lang="en">
                <a:solidFill>
                  <a:schemeClr val="dk1"/>
                </a:solidFill>
              </a:rPr>
              <a:t>(model, f)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0" name="Google Shape;550;p56"/>
          <p:cNvSpPr txBox="1"/>
          <p:nvPr>
            <p:ph idx="1" type="body"/>
          </p:nvPr>
        </p:nvSpPr>
        <p:spPr>
          <a:xfrm>
            <a:off x="3809550" y="24871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Load model on device</a:t>
            </a:r>
            <a:endParaRPr sz="1829"/>
          </a:p>
        </p:txBody>
      </p:sp>
      <p:sp>
        <p:nvSpPr>
          <p:cNvPr id="551" name="Google Shape;551;p56"/>
          <p:cNvSpPr txBox="1"/>
          <p:nvPr/>
        </p:nvSpPr>
        <p:spPr>
          <a:xfrm>
            <a:off x="390450" y="3229275"/>
            <a:ext cx="6057300" cy="153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Read sensor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sensor.fifo_read(samples)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Preprocess features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preprocessor.run(samples, features)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Run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model.predict</a:t>
            </a:r>
            <a:r>
              <a:rPr lang="en" sz="1100">
                <a:solidFill>
                  <a:schemeClr val="dk1"/>
                </a:solidFill>
              </a:rPr>
              <a:t>(features)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2" name="Google Shape;552;p56"/>
          <p:cNvSpPr txBox="1"/>
          <p:nvPr>
            <p:ph idx="1" type="body"/>
          </p:nvPr>
        </p:nvSpPr>
        <p:spPr>
          <a:xfrm>
            <a:off x="3753600" y="43210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Run inference</a:t>
            </a:r>
            <a:endParaRPr sz="1829"/>
          </a:p>
        </p:txBody>
      </p:sp>
      <p:pic>
        <p:nvPicPr>
          <p:cNvPr id="553" name="Google Shape;5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913" y="426250"/>
            <a:ext cx="1882446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7"/>
          <p:cNvPicPr preferRelativeResize="0"/>
          <p:nvPr/>
        </p:nvPicPr>
        <p:blipFill rotWithShape="1">
          <a:blip r:embed="rId3">
            <a:alphaModFix/>
          </a:blip>
          <a:srcRect b="13571" l="8945" r="46507" t="23858"/>
          <a:stretch/>
        </p:blipFill>
        <p:spPr>
          <a:xfrm>
            <a:off x="5289025" y="1292350"/>
            <a:ext cx="913200" cy="12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7"/>
          <p:cNvSpPr txBox="1"/>
          <p:nvPr>
            <p:ph type="title"/>
          </p:nvPr>
        </p:nvSpPr>
        <p:spPr>
          <a:xfrm>
            <a:off x="553113" y="102750"/>
            <a:ext cx="211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</a:t>
            </a:r>
            <a:br>
              <a:rPr lang="en"/>
            </a:br>
            <a:r>
              <a:rPr lang="en"/>
              <a:t>tracker</a:t>
            </a:r>
            <a:endParaRPr/>
          </a:p>
        </p:txBody>
      </p:sp>
      <p:sp>
        <p:nvSpPr>
          <p:cNvPr id="560" name="Google Shape;560;p57"/>
          <p:cNvSpPr txBox="1"/>
          <p:nvPr/>
        </p:nvSpPr>
        <p:spPr>
          <a:xfrm>
            <a:off x="-1678975" y="1056700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57"/>
          <p:cNvPicPr preferRelativeResize="0"/>
          <p:nvPr/>
        </p:nvPicPr>
        <p:blipFill rotWithShape="1">
          <a:blip r:embed="rId4">
            <a:alphaModFix/>
          </a:blip>
          <a:srcRect b="0" l="53064" r="0" t="49619"/>
          <a:stretch/>
        </p:blipFill>
        <p:spPr>
          <a:xfrm>
            <a:off x="304937" y="2542748"/>
            <a:ext cx="1942025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7"/>
          <p:cNvPicPr preferRelativeResize="0"/>
          <p:nvPr/>
        </p:nvPicPr>
        <p:blipFill rotWithShape="1">
          <a:blip r:embed="rId5">
            <a:alphaModFix/>
          </a:blip>
          <a:srcRect b="4915" l="13993" r="12047" t="5229"/>
          <a:stretch/>
        </p:blipFill>
        <p:spPr>
          <a:xfrm>
            <a:off x="602611" y="1268550"/>
            <a:ext cx="1276977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7"/>
          <p:cNvSpPr txBox="1"/>
          <p:nvPr>
            <p:ph type="title"/>
          </p:nvPr>
        </p:nvSpPr>
        <p:spPr>
          <a:xfrm>
            <a:off x="2748525" y="102750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Noise</a:t>
            </a:r>
            <a:br>
              <a:rPr lang="en"/>
            </a:br>
            <a:r>
              <a:rPr lang="en"/>
              <a:t>monitor</a:t>
            </a:r>
            <a:endParaRPr/>
          </a:p>
        </p:txBody>
      </p:sp>
      <p:pic>
        <p:nvPicPr>
          <p:cNvPr id="564" name="Google Shape;564;p57"/>
          <p:cNvPicPr preferRelativeResize="0"/>
          <p:nvPr/>
        </p:nvPicPr>
        <p:blipFill rotWithShape="1">
          <a:blip r:embed="rId3">
            <a:alphaModFix/>
          </a:blip>
          <a:srcRect b="2956" l="8944" r="46509" t="23858"/>
          <a:stretch/>
        </p:blipFill>
        <p:spPr>
          <a:xfrm>
            <a:off x="3073508" y="1292350"/>
            <a:ext cx="913179" cy="14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7"/>
          <p:cNvSpPr txBox="1"/>
          <p:nvPr>
            <p:ph type="title"/>
          </p:nvPr>
        </p:nvSpPr>
        <p:spPr>
          <a:xfrm>
            <a:off x="5001475" y="102750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Image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Classifier</a:t>
            </a:r>
            <a:endParaRPr/>
          </a:p>
        </p:txBody>
      </p:sp>
      <p:cxnSp>
        <p:nvCxnSpPr>
          <p:cNvPr id="566" name="Google Shape;566;p57"/>
          <p:cNvCxnSpPr/>
          <p:nvPr/>
        </p:nvCxnSpPr>
        <p:spPr>
          <a:xfrm>
            <a:off x="4705475" y="368157"/>
            <a:ext cx="0" cy="46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57"/>
          <p:cNvSpPr txBox="1"/>
          <p:nvPr/>
        </p:nvSpPr>
        <p:spPr>
          <a:xfrm>
            <a:off x="468863" y="867425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Accelerometer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8" name="Google Shape;568;p57"/>
          <p:cNvSpPr txBox="1"/>
          <p:nvPr/>
        </p:nvSpPr>
        <p:spPr>
          <a:xfrm>
            <a:off x="2722563" y="847550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Microphone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69" name="Google Shape;569;p57"/>
          <p:cNvPicPr preferRelativeResize="0"/>
          <p:nvPr/>
        </p:nvPicPr>
        <p:blipFill rotWithShape="1">
          <a:blip r:embed="rId6">
            <a:alphaModFix/>
          </a:blip>
          <a:srcRect b="11642" l="19928" r="56895" t="67004"/>
          <a:stretch/>
        </p:blipFill>
        <p:spPr>
          <a:xfrm>
            <a:off x="2432402" y="2716227"/>
            <a:ext cx="2119200" cy="109828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7"/>
          <p:cNvSpPr txBox="1"/>
          <p:nvPr/>
        </p:nvSpPr>
        <p:spPr>
          <a:xfrm>
            <a:off x="5052463" y="847550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Camera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1" name="Google Shape;571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9450" y="2193800"/>
            <a:ext cx="1425433" cy="14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7"/>
          <p:cNvSpPr txBox="1"/>
          <p:nvPr/>
        </p:nvSpPr>
        <p:spPr>
          <a:xfrm>
            <a:off x="5330525" y="3298050"/>
            <a:ext cx="17466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if is_MyCat(img):</a:t>
            </a:r>
            <a:br>
              <a:rPr b="1" lang="en">
                <a:solidFill>
                  <a:schemeClr val="dk2"/>
                </a:solidFill>
              </a:rPr>
            </a:br>
            <a:r>
              <a:rPr b="1" lang="en">
                <a:solidFill>
                  <a:schemeClr val="dk2"/>
                </a:solidFill>
              </a:rPr>
              <a:t>   open_door()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573" name="Google Shape;573;p57"/>
          <p:cNvCxnSpPr/>
          <p:nvPr/>
        </p:nvCxnSpPr>
        <p:spPr>
          <a:xfrm>
            <a:off x="2309550" y="298375"/>
            <a:ext cx="0" cy="46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4" name="Google Shape;57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420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1470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8995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7"/>
          <p:cNvSpPr txBox="1"/>
          <p:nvPr/>
        </p:nvSpPr>
        <p:spPr>
          <a:xfrm>
            <a:off x="910988" y="4179700"/>
            <a:ext cx="13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Random Forest classifier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emlearn_trees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578" name="Google Shape;578;p57"/>
          <p:cNvSpPr txBox="1"/>
          <p:nvPr/>
        </p:nvSpPr>
        <p:spPr>
          <a:xfrm>
            <a:off x="3176838" y="4179700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Infinite Impulse Response filters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emlearn_iir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579" name="Google Shape;579;p57"/>
          <p:cNvSpPr txBox="1"/>
          <p:nvPr/>
        </p:nvSpPr>
        <p:spPr>
          <a:xfrm>
            <a:off x="5611975" y="4122275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Convolutional Neural Network</a:t>
            </a:r>
            <a:br>
              <a:rPr b="1"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emlearn_cnn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580" name="Google Shape;580;p57"/>
          <p:cNvSpPr txBox="1"/>
          <p:nvPr/>
        </p:nvSpPr>
        <p:spPr>
          <a:xfrm>
            <a:off x="6483800" y="1817275"/>
            <a:ext cx="272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at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https://github.com</a:t>
            </a:r>
            <a:br>
              <a:rPr lang="en" u="sng">
                <a:solidFill>
                  <a:schemeClr val="hlink"/>
                </a:solidFill>
                <a:hlinkClick r:id="rId10"/>
              </a:rPr>
            </a:br>
            <a:r>
              <a:rPr lang="en" u="sng">
                <a:solidFill>
                  <a:schemeClr val="hlink"/>
                </a:solidFill>
                <a:hlinkClick r:id="rId11"/>
              </a:rPr>
              <a:t>/emlearn/emlearn-micropython</a:t>
            </a:r>
            <a:br>
              <a:rPr lang="en" u="sng">
                <a:solidFill>
                  <a:schemeClr val="hlink"/>
                </a:solidFill>
                <a:hlinkClick r:id="rId12"/>
              </a:rPr>
            </a:br>
            <a:r>
              <a:rPr lang="en" u="sng">
                <a:solidFill>
                  <a:schemeClr val="hlink"/>
                </a:solidFill>
                <a:hlinkClick r:id="rId13"/>
              </a:rPr>
              <a:t>#examples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8"/>
          <p:cNvSpPr txBox="1"/>
          <p:nvPr>
            <p:ph type="title"/>
          </p:nvPr>
        </p:nvSpPr>
        <p:spPr>
          <a:xfrm>
            <a:off x="265500" y="2263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</a:t>
            </a:r>
            <a:endParaRPr/>
          </a:p>
        </p:txBody>
      </p:sp>
      <p:sp>
        <p:nvSpPr>
          <p:cNvPr id="586" name="Google Shape;586;p58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7" name="Google Shape;587;p58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88" name="Google Shape;5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9"/>
          <p:cNvSpPr txBox="1"/>
          <p:nvPr>
            <p:ph type="title"/>
          </p:nvPr>
        </p:nvSpPr>
        <p:spPr>
          <a:xfrm>
            <a:off x="311700" y="555600"/>
            <a:ext cx="280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 sz="2500"/>
              <a:t>Summary</a:t>
            </a:r>
            <a:endParaRPr sz="2500"/>
          </a:p>
        </p:txBody>
      </p:sp>
      <p:sp>
        <p:nvSpPr>
          <p:cNvPr id="594" name="Google Shape;594;p59"/>
          <p:cNvSpPr txBox="1"/>
          <p:nvPr>
            <p:ph idx="1" type="body"/>
          </p:nvPr>
        </p:nvSpPr>
        <p:spPr>
          <a:xfrm>
            <a:off x="311700" y="1008600"/>
            <a:ext cx="82803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Machine learning inference</a:t>
            </a:r>
            <a:r>
              <a:rPr lang="en" sz="1400"/>
              <a:t> on microcontroller useful in many applications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Zephyr is a good base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Sensor API, filesystem, connectivity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emlearn makes deploying models simple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Converting scikit-learn or Keras to efficient C code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Easy to use via Zephyr module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Bonus: </a:t>
            </a:r>
            <a:r>
              <a:rPr b="1" lang="en" sz="1400"/>
              <a:t>MicroPython</a:t>
            </a:r>
            <a:r>
              <a:rPr lang="en" sz="1400"/>
              <a:t> can also be used </a:t>
            </a:r>
            <a:r>
              <a:rPr b="1" lang="en" sz="1400"/>
              <a:t>with Zephyr and emlearn-micropython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595" name="Google Shape;5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405225" y="1187900"/>
            <a:ext cx="5368630" cy="29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6196575" y="1246425"/>
            <a:ext cx="25491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Benefits vs sending data to cloud</a:t>
            </a:r>
            <a:endParaRPr b="1" sz="1800"/>
          </a:p>
          <a:p>
            <a:pPr indent="-279400" lvl="0" marL="3429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Stand-alone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latency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Power efficiency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Privacy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cost</a:t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Sensor data analysis with Machine Learning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311700" y="4287050"/>
            <a:ext cx="8289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1) Read sensors</a:t>
            </a:r>
            <a:r>
              <a:rPr lang="en" sz="1800">
                <a:solidFill>
                  <a:schemeClr val="dk2"/>
                </a:solidFill>
              </a:rPr>
              <a:t> –&gt; </a:t>
            </a:r>
            <a:r>
              <a:rPr b="1" lang="en" sz="1800">
                <a:solidFill>
                  <a:schemeClr val="dk2"/>
                </a:solidFill>
              </a:rPr>
              <a:t>2) Process data *</a:t>
            </a:r>
            <a:r>
              <a:rPr lang="en" sz="1800">
                <a:solidFill>
                  <a:schemeClr val="dk2"/>
                </a:solidFill>
              </a:rPr>
              <a:t>  –&gt; </a:t>
            </a:r>
            <a:r>
              <a:rPr b="1" lang="en" sz="1800">
                <a:solidFill>
                  <a:schemeClr val="dk2"/>
                </a:solidFill>
              </a:rPr>
              <a:t>3) Transmit/act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* including Digital Signal Processing (DSP) and Machine Learning (ML)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0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More resources</a:t>
            </a:r>
            <a:endParaRPr/>
          </a:p>
        </p:txBody>
      </p:sp>
      <p:sp>
        <p:nvSpPr>
          <p:cNvPr id="601" name="Google Shape;601;p60"/>
          <p:cNvSpPr txBox="1"/>
          <p:nvPr>
            <p:ph idx="4294967295" type="body"/>
          </p:nvPr>
        </p:nvSpPr>
        <p:spPr>
          <a:xfrm>
            <a:off x="311700" y="902225"/>
            <a:ext cx="8520600" cy="3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/>
              <a:t>Official </a:t>
            </a:r>
            <a:r>
              <a:rPr lang="en"/>
              <a:t>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30" u="sng">
                <a:solidFill>
                  <a:schemeClr val="hlink"/>
                </a:solidFill>
                <a:hlinkClick r:id="rId4"/>
              </a:rPr>
              <a:t>https://emlearn-micropython.readthedocs.io</a:t>
            </a:r>
            <a:r>
              <a:rPr lang="en" sz="1430"/>
              <a:t> </a:t>
            </a:r>
            <a:br>
              <a:rPr lang="en" sz="1430"/>
            </a:br>
            <a:r>
              <a:rPr lang="en" sz="1430" u="sng">
                <a:solidFill>
                  <a:schemeClr val="hlink"/>
                </a:solidFill>
                <a:hlinkClick r:id="rId5"/>
              </a:rPr>
              <a:t>https://emlearn.readthedocs.io</a:t>
            </a:r>
            <a:r>
              <a:rPr lang="en" sz="1430"/>
              <a:t> 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br>
              <a:rPr lang="en" sz="1430"/>
            </a:br>
            <a:r>
              <a:rPr lang="en" sz="1430"/>
              <a:t>TinyML EMEA 2024: </a:t>
            </a:r>
            <a:r>
              <a:rPr b="1" lang="en" sz="1430"/>
              <a:t>emlearn - scikit-learn for microcontrollers and embedded systems</a:t>
            </a:r>
            <a:br>
              <a:rPr b="1" lang="en" sz="1430"/>
            </a:br>
            <a:r>
              <a:rPr lang="en" sz="143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https://www.youtube.com/watch?v=LyO5k1VMdOQ</a:t>
            </a:r>
            <a:r>
              <a:rPr lang="en" sz="1430"/>
              <a:t> </a:t>
            </a:r>
            <a:br>
              <a:rPr lang="en" sz="1430"/>
            </a:br>
            <a:br>
              <a:rPr lang="en" sz="1430"/>
            </a:br>
            <a:r>
              <a:rPr lang="en" sz="1430"/>
              <a:t>FOSDEM 2025: </a:t>
            </a:r>
            <a:r>
              <a:rPr b="1" lang="en" sz="1430"/>
              <a:t>Milliwatt sized Machine Learning on microcontrollers with emlearn</a:t>
            </a:r>
            <a:r>
              <a:rPr lang="en" sz="1430"/>
              <a:t> </a:t>
            </a:r>
            <a:r>
              <a:rPr lang="en" sz="1130" u="sng">
                <a:solidFill>
                  <a:schemeClr val="hlink"/>
                </a:solidFill>
                <a:hlinkClick r:id="rId7"/>
              </a:rPr>
              <a:t>https://fosdem.org/2025/schedule/event/fosdem-2025-4524-milliwatt-sized-machine-learning-on-microcontrollers-with-emlearn/</a:t>
            </a:r>
            <a:r>
              <a:rPr lang="en" sz="1130"/>
              <a:t> </a:t>
            </a:r>
            <a:endParaRPr sz="11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30"/>
              <a:t>FOSDEM 2025: </a:t>
            </a:r>
            <a:r>
              <a:rPr b="1" lang="en" sz="1430"/>
              <a:t>MicroPython - Python for microcontrollers and Embedded Linux</a:t>
            </a:r>
            <a:br>
              <a:rPr lang="en" sz="1430"/>
            </a:br>
            <a:r>
              <a:rPr lang="en" sz="1121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https://fosdem.org/2025/schedule/event/fosdem-2025-4525-micropython-python-for-microcontrollers-and-embedded-linux/</a:t>
            </a:r>
            <a:r>
              <a:rPr lang="en" sz="1121"/>
              <a:t> </a:t>
            </a:r>
            <a:endParaRPr sz="112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121"/>
          </a:p>
        </p:txBody>
      </p:sp>
      <p:pic>
        <p:nvPicPr>
          <p:cNvPr id="602" name="Google Shape;602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1"/>
          <p:cNvSpPr/>
          <p:nvPr/>
        </p:nvSpPr>
        <p:spPr>
          <a:xfrm>
            <a:off x="100" y="3852425"/>
            <a:ext cx="9144000" cy="1320600"/>
          </a:xfrm>
          <a:prstGeom prst="rect">
            <a:avLst/>
          </a:prstGeom>
          <a:solidFill>
            <a:srgbClr val="0F57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1"/>
          <p:cNvSpPr txBox="1"/>
          <p:nvPr>
            <p:ph type="ctrTitle"/>
          </p:nvPr>
        </p:nvSpPr>
        <p:spPr>
          <a:xfrm>
            <a:off x="311708" y="242644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Machine Learning for Microcontrollers</a:t>
            </a:r>
            <a:endParaRPr sz="4800"/>
          </a:p>
        </p:txBody>
      </p:sp>
      <p:sp>
        <p:nvSpPr>
          <p:cNvPr id="609" name="Google Shape;609;p61"/>
          <p:cNvSpPr txBox="1"/>
          <p:nvPr>
            <p:ph idx="1" type="subTitle"/>
          </p:nvPr>
        </p:nvSpPr>
        <p:spPr>
          <a:xfrm>
            <a:off x="311700" y="2201747"/>
            <a:ext cx="85206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with Zephyr and emlearn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</a:t>
            </a:r>
            <a:r>
              <a:rPr b="1" lang="en" sz="2400"/>
              <a:t> </a:t>
            </a:r>
            <a:endParaRPr b="1" sz="2400"/>
          </a:p>
        </p:txBody>
      </p:sp>
      <p:pic>
        <p:nvPicPr>
          <p:cNvPr id="610" name="Google Shape;610;p61" title="g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35" y="4072000"/>
            <a:ext cx="1332575" cy="8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1"/>
          <p:cNvSpPr/>
          <p:nvPr/>
        </p:nvSpPr>
        <p:spPr>
          <a:xfrm>
            <a:off x="2112900" y="4016775"/>
            <a:ext cx="4918200" cy="951300"/>
          </a:xfrm>
          <a:prstGeom prst="roundRect">
            <a:avLst>
              <a:gd fmla="val 6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85650" lIns="85650" spcFirstLastPara="1" rIns="85650" wrap="square" tIns="85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1"/>
          </a:p>
        </p:txBody>
      </p:sp>
      <p:sp>
        <p:nvSpPr>
          <p:cNvPr id="612" name="Google Shape;612;p61"/>
          <p:cNvSpPr txBox="1"/>
          <p:nvPr>
            <p:ph idx="1" type="subTitle"/>
          </p:nvPr>
        </p:nvSpPr>
        <p:spPr>
          <a:xfrm>
            <a:off x="4673175" y="4050599"/>
            <a:ext cx="2342400" cy="887700"/>
          </a:xfrm>
          <a:prstGeom prst="rect">
            <a:avLst/>
          </a:prstGeom>
        </p:spPr>
        <p:txBody>
          <a:bodyPr anchorCtr="0" anchor="t" bIns="85650" lIns="85650" spcFirstLastPara="1" rIns="85650" wrap="square" tIns="856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1"/>
              <a:buFont typeface="Arial"/>
              <a:buNone/>
            </a:pPr>
            <a:r>
              <a:rPr b="1" lang="en" sz="1498"/>
              <a:t>Jon Nordby </a:t>
            </a:r>
            <a:r>
              <a:rPr lang="en" sz="1498" u="sng">
                <a:hlinkClick r:id="rId5"/>
              </a:rPr>
              <a:t>jononor@gmail.com</a:t>
            </a:r>
            <a:endParaRPr sz="149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1"/>
              <a:buFont typeface="Arial"/>
              <a:buNone/>
            </a:pPr>
            <a:r>
              <a:rPr lang="en" sz="1498"/>
              <a:t>August 2025, Amsterdam</a:t>
            </a:r>
            <a:endParaRPr sz="1498"/>
          </a:p>
        </p:txBody>
      </p:sp>
      <p:pic>
        <p:nvPicPr>
          <p:cNvPr id="613" name="Google Shape;613;p61" title="Zephyr_color-1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5426" y="4145777"/>
            <a:ext cx="1354537" cy="70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1" title="emlearn-logo-wordmark-squar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8803" y="4132259"/>
            <a:ext cx="705552" cy="70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1" title="g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910" y="4072000"/>
            <a:ext cx="1332575" cy="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Bonus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Improvements</a:t>
            </a:r>
            <a:endParaRPr/>
          </a:p>
        </p:txBody>
      </p:sp>
      <p:sp>
        <p:nvSpPr>
          <p:cNvPr id="626" name="Google Shape;62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Easier install (no zipties)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 costs</a:t>
            </a:r>
            <a:endParaRPr/>
          </a:p>
        </p:txBody>
      </p:sp>
      <p:sp>
        <p:nvSpPr>
          <p:cNvPr id="627" name="Google Shape;627;p63"/>
          <p:cNvSpPr txBox="1"/>
          <p:nvPr/>
        </p:nvSpPr>
        <p:spPr>
          <a:xfrm>
            <a:off x="413850" y="4353525"/>
            <a:ext cx="259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https://hackaday.io/project/</a:t>
            </a:r>
            <a:br>
              <a:rPr b="1"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1"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194511-1-dollar-tinyml</a:t>
            </a:r>
            <a:endParaRPr b="1"/>
          </a:p>
        </p:txBody>
      </p:sp>
      <p:sp>
        <p:nvSpPr>
          <p:cNvPr id="628" name="Google Shape;628;p63"/>
          <p:cNvSpPr txBox="1"/>
          <p:nvPr/>
        </p:nvSpPr>
        <p:spPr>
          <a:xfrm>
            <a:off x="443600" y="2269725"/>
            <a:ext cx="4686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Flexible TPU casing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Custom PCB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Puya PY32 - 8 kB RAM / 64 kB FLASH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Using </a:t>
            </a:r>
            <a:r>
              <a:rPr b="1" lang="en" sz="1800">
                <a:solidFill>
                  <a:schemeClr val="dk1"/>
                </a:solidFill>
              </a:rPr>
              <a:t>emlearn C library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29" name="Google Shape;629;p63" title="PCBway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4850" y="4361528"/>
            <a:ext cx="2009402" cy="60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3" title="IMG_20250424_004317_rot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2550" y="-59350"/>
            <a:ext cx="360146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dollar TinyML</a:t>
            </a:r>
            <a:endParaRPr/>
          </a:p>
        </p:txBody>
      </p:sp>
      <p:sp>
        <p:nvSpPr>
          <p:cNvPr id="636" name="Google Shape;636;p64"/>
          <p:cNvSpPr txBox="1"/>
          <p:nvPr>
            <p:ph idx="1" type="body"/>
          </p:nvPr>
        </p:nvSpPr>
        <p:spPr>
          <a:xfrm>
            <a:off x="311700" y="1152475"/>
            <a:ext cx="4589100" cy="3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Research question: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Can we make a useful TinyML system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&lt;1 USD in total component cost (BOM)?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Preliminary answer:</a:t>
            </a:r>
            <a:r>
              <a:rPr lang="en">
                <a:solidFill>
                  <a:schemeClr val="dk1"/>
                </a:solidFill>
              </a:rPr>
              <a:t> YES!</a:t>
            </a: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Either </a:t>
            </a:r>
            <a:r>
              <a:rPr lang="en">
                <a:solidFill>
                  <a:schemeClr val="dk1"/>
                </a:solidFill>
              </a:rPr>
              <a:t>motion (accelerometer)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or </a:t>
            </a:r>
            <a:r>
              <a:rPr lang="en">
                <a:solidFill>
                  <a:schemeClr val="dk1"/>
                </a:solidFill>
              </a:rPr>
              <a:t>sound sensor (microphone)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Constraints:</a:t>
            </a:r>
            <a:r>
              <a:rPr lang="en">
                <a:solidFill>
                  <a:schemeClr val="dk1"/>
                </a:solidFill>
              </a:rPr>
              <a:t> 8 kB RAM / 64 kB FLASH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Current status: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Audio streaming works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Revision 2 ordered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7" name="Google Shape;637;p64"/>
          <p:cNvSpPr txBox="1"/>
          <p:nvPr/>
        </p:nvSpPr>
        <p:spPr>
          <a:xfrm>
            <a:off x="2709925" y="463625"/>
            <a:ext cx="20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https://hackaday.io/project/194511-1-dollar-tinyml</a:t>
            </a:r>
            <a:endParaRPr sz="1200"/>
          </a:p>
        </p:txBody>
      </p:sp>
      <p:grpSp>
        <p:nvGrpSpPr>
          <p:cNvPr id="638" name="Google Shape;638;p64"/>
          <p:cNvGrpSpPr/>
          <p:nvPr/>
        </p:nvGrpSpPr>
        <p:grpSpPr>
          <a:xfrm>
            <a:off x="5467301" y="39431"/>
            <a:ext cx="3311611" cy="2360496"/>
            <a:chOff x="4696125" y="1415800"/>
            <a:chExt cx="4165025" cy="3228250"/>
          </a:xfrm>
        </p:grpSpPr>
        <p:pic>
          <p:nvPicPr>
            <p:cNvPr id="639" name="Google Shape;639;p64"/>
            <p:cNvPicPr preferRelativeResize="0"/>
            <p:nvPr/>
          </p:nvPicPr>
          <p:blipFill rotWithShape="1">
            <a:blip r:embed="rId4">
              <a:alphaModFix/>
            </a:blip>
            <a:srcRect b="0" l="0" r="0" t="12002"/>
            <a:stretch/>
          </p:blipFill>
          <p:spPr>
            <a:xfrm>
              <a:off x="4696125" y="1415800"/>
              <a:ext cx="4136174" cy="318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Google Shape;640;p64"/>
            <p:cNvSpPr/>
            <p:nvPr/>
          </p:nvSpPr>
          <p:spPr>
            <a:xfrm>
              <a:off x="4842700" y="3795950"/>
              <a:ext cx="1339500" cy="8481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4"/>
            <p:cNvSpPr/>
            <p:nvPr/>
          </p:nvSpPr>
          <p:spPr>
            <a:xfrm>
              <a:off x="7377350" y="3795950"/>
              <a:ext cx="1483800" cy="8481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4"/>
            <p:cNvSpPr txBox="1"/>
            <p:nvPr/>
          </p:nvSpPr>
          <p:spPr>
            <a:xfrm>
              <a:off x="4900800" y="3723750"/>
              <a:ext cx="6678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</a:rPr>
                <a:t>A)</a:t>
              </a:r>
              <a:endParaRPr b="1" sz="1200">
                <a:solidFill>
                  <a:srgbClr val="38761D"/>
                </a:solidFill>
              </a:endParaRPr>
            </a:p>
          </p:txBody>
        </p:sp>
        <p:sp>
          <p:nvSpPr>
            <p:cNvPr id="643" name="Google Shape;643;p64"/>
            <p:cNvSpPr txBox="1"/>
            <p:nvPr/>
          </p:nvSpPr>
          <p:spPr>
            <a:xfrm>
              <a:off x="7483575" y="3723750"/>
              <a:ext cx="6678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</a:rPr>
                <a:t>B</a:t>
              </a:r>
              <a:r>
                <a:rPr b="1" lang="en" sz="1200">
                  <a:solidFill>
                    <a:srgbClr val="38761D"/>
                  </a:solidFill>
                </a:rPr>
                <a:t>)</a:t>
              </a:r>
              <a:endParaRPr b="1" sz="1200">
                <a:solidFill>
                  <a:srgbClr val="38761D"/>
                </a:solidFill>
              </a:endParaRPr>
            </a:p>
          </p:txBody>
        </p:sp>
      </p:grpSp>
      <p:pic>
        <p:nvPicPr>
          <p:cNvPr id="644" name="Google Shape;644;p64"/>
          <p:cNvPicPr preferRelativeResize="0"/>
          <p:nvPr/>
        </p:nvPicPr>
        <p:blipFill rotWithShape="1">
          <a:blip r:embed="rId5">
            <a:alphaModFix/>
          </a:blip>
          <a:srcRect b="7757" l="2910" r="14649" t="35330"/>
          <a:stretch/>
        </p:blipFill>
        <p:spPr>
          <a:xfrm>
            <a:off x="5559750" y="2495551"/>
            <a:ext cx="3279101" cy="162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4"/>
          <p:cNvPicPr preferRelativeResize="0"/>
          <p:nvPr/>
        </p:nvPicPr>
        <p:blipFill rotWithShape="1">
          <a:blip r:embed="rId6">
            <a:alphaModFix/>
          </a:blip>
          <a:srcRect b="0" l="18280" r="15822" t="28330"/>
          <a:stretch/>
        </p:blipFill>
        <p:spPr>
          <a:xfrm>
            <a:off x="5559750" y="3835850"/>
            <a:ext cx="3279101" cy="13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0" name="Google Shape;650;p65"/>
          <p:cNvGraphicFramePr/>
          <p:nvPr/>
        </p:nvGraphicFramePr>
        <p:xfrm>
          <a:off x="357375" y="14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{6DA08618-FE7F-473E-B3B2-55AC2DD28447}</a:tableStyleId>
              </a:tblPr>
              <a:tblGrid>
                <a:gridCol w="2363425"/>
                <a:gridCol w="622575"/>
                <a:gridCol w="924425"/>
                <a:gridCol w="1073050"/>
                <a:gridCol w="1431050"/>
                <a:gridCol w="718050"/>
                <a:gridCol w="684575"/>
                <a:gridCol w="735875"/>
              </a:tblGrid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RAM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FLASH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CPU</a:t>
                      </a:r>
                      <a:r>
                        <a:rPr lang="en" sz="1200"/>
                        <a:t> (CoreMark)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IMU</a:t>
                      </a:r>
                      <a:br>
                        <a:rPr lang="en" sz="1200"/>
                      </a:br>
                      <a:r>
                        <a:rPr lang="en" sz="1000"/>
                        <a:t>100 hz</a:t>
                      </a:r>
                      <a:br>
                        <a:rPr lang="en" sz="1000"/>
                      </a:br>
                      <a:r>
                        <a:rPr lang="en" sz="1000"/>
                        <a:t>5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Sound</a:t>
                      </a:r>
                      <a:br>
                        <a:rPr lang="en" sz="1200"/>
                      </a:br>
                      <a:r>
                        <a:rPr lang="en" sz="1000"/>
                        <a:t>16 kHz</a:t>
                      </a:r>
                      <a:br>
                        <a:rPr lang="en" sz="1000"/>
                      </a:br>
                      <a:r>
                        <a:rPr lang="en" sz="1000"/>
                        <a:t>1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Image</a:t>
                      </a:r>
                      <a:br>
                        <a:rPr lang="en" sz="1200"/>
                      </a:br>
                      <a:r>
                        <a:rPr lang="en" sz="1000"/>
                        <a:t>64x64 px</a:t>
                      </a:r>
                      <a:br>
                        <a:rPr lang="en" sz="1000"/>
                      </a:br>
                      <a:r>
                        <a:rPr lang="en" sz="1000"/>
                        <a:t>1 fps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Uno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ATMega 328 @ 16 Mhz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BLE 33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NRF52840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ARM Cortex M4F @ 64 Mhz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ESP32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ESP32-S3 @ 240 Mhz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613</a:t>
                      </a:r>
                      <a:br>
                        <a:rPr lang="en" sz="1200"/>
                      </a:br>
                      <a:r>
                        <a:rPr lang="en" sz="1200"/>
                        <a:t>(per core)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Teensy 4.0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ARM Cortex M7 @ 600 Mhz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2313</a:t>
                      </a:r>
                      <a:br>
                        <a:rPr lang="en" sz="1200"/>
                      </a:br>
                      <a:r>
                        <a:rPr lang="en" sz="1200"/>
                        <a:t>(per core)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1" name="Google Shape;65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feasibility versus microcontroller type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Activity Detection with </a:t>
            </a:r>
            <a:r>
              <a:rPr b="1" lang="en"/>
              <a:t>emlearn_trees</a:t>
            </a:r>
            <a:endParaRPr b="1"/>
          </a:p>
        </p:txBody>
      </p:sp>
      <p:pic>
        <p:nvPicPr>
          <p:cNvPr id="657" name="Google Shape;6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6"/>
          <p:cNvSpPr txBox="1"/>
          <p:nvPr/>
        </p:nvSpPr>
        <p:spPr>
          <a:xfrm>
            <a:off x="340900" y="3235750"/>
            <a:ext cx="4048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Performance comparison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trees, max 100 leaf nodes, “digits”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     Inference time    Program space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m2cgen		   60.1 ms		179 kB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everywhereml        17.7 ms		154 kB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emlearn</a:t>
            </a:r>
            <a:r>
              <a:rPr lang="en">
                <a:solidFill>
                  <a:schemeClr val="dk1"/>
                </a:solidFill>
              </a:rPr>
              <a:t>                  </a:t>
            </a:r>
            <a:r>
              <a:rPr b="1" lang="en">
                <a:solidFill>
                  <a:schemeClr val="dk1"/>
                </a:solidFill>
              </a:rPr>
              <a:t>1.3 ms     	  15 kB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59" name="Google Shape;659;p66"/>
          <p:cNvSpPr txBox="1"/>
          <p:nvPr/>
        </p:nvSpPr>
        <p:spPr>
          <a:xfrm>
            <a:off x="4541500" y="4485350"/>
            <a:ext cx="44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emlearn is </a:t>
            </a:r>
            <a:r>
              <a:rPr b="1" lang="en">
                <a:solidFill>
                  <a:schemeClr val="dk1"/>
                </a:solidFill>
              </a:rPr>
              <a:t>10x faster and 10x more space efficient </a:t>
            </a:r>
            <a:r>
              <a:rPr lang="en">
                <a:solidFill>
                  <a:schemeClr val="dk1"/>
                </a:solidFill>
              </a:rPr>
              <a:t>compared to generating Python code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0" name="Google Shape;660;p66"/>
          <p:cNvPicPr preferRelativeResize="0"/>
          <p:nvPr/>
        </p:nvPicPr>
        <p:blipFill rotWithShape="1">
          <a:blip r:embed="rId4">
            <a:alphaModFix/>
          </a:blip>
          <a:srcRect b="43372" l="0" r="42935" t="28850"/>
          <a:stretch/>
        </p:blipFill>
        <p:spPr>
          <a:xfrm>
            <a:off x="383275" y="1489050"/>
            <a:ext cx="3991224" cy="1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6"/>
          <p:cNvSpPr txBox="1"/>
          <p:nvPr/>
        </p:nvSpPr>
        <p:spPr>
          <a:xfrm>
            <a:off x="354075" y="1004375"/>
            <a:ext cx="657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</a:t>
            </a:r>
            <a:r>
              <a:rPr b="1" lang="en" sz="1800"/>
              <a:t>Random Forest </a:t>
            </a:r>
            <a:r>
              <a:rPr lang="en" sz="1800"/>
              <a:t>classifier trained with </a:t>
            </a:r>
            <a:r>
              <a:rPr b="1" lang="en" sz="1800"/>
              <a:t>scikit-learn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62" name="Google Shape;662;p66"/>
          <p:cNvPicPr preferRelativeResize="0"/>
          <p:nvPr/>
        </p:nvPicPr>
        <p:blipFill rotWithShape="1">
          <a:blip r:embed="rId5">
            <a:alphaModFix/>
          </a:blip>
          <a:srcRect b="30124" l="25682" r="14170" t="34326"/>
          <a:stretch/>
        </p:blipFill>
        <p:spPr>
          <a:xfrm>
            <a:off x="4716975" y="1609300"/>
            <a:ext cx="2898674" cy="2284477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6"/>
          <p:cNvSpPr txBox="1"/>
          <p:nvPr/>
        </p:nvSpPr>
        <p:spPr>
          <a:xfrm>
            <a:off x="4513931" y="3952450"/>
            <a:ext cx="44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https://github.com/emlearn/emlearn-micropython</a:t>
            </a:r>
            <a:br>
              <a:rPr lang="en" u="sng">
                <a:solidFill>
                  <a:schemeClr val="hlink"/>
                </a:solidFill>
                <a:hlinkClick r:id="rId7"/>
              </a:rPr>
            </a:br>
            <a:r>
              <a:rPr lang="en" u="sng">
                <a:solidFill>
                  <a:schemeClr val="hlink"/>
                </a:solidFill>
                <a:hlinkClick r:id="rId8"/>
              </a:rPr>
              <a:t>/tree/master/examples/har_trees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7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 Tracker</a:t>
            </a:r>
            <a:r>
              <a:rPr lang="en"/>
              <a:t> - Feature Extraction</a:t>
            </a:r>
            <a:endParaRPr/>
          </a:p>
        </p:txBody>
      </p:sp>
      <p:sp>
        <p:nvSpPr>
          <p:cNvPr id="669" name="Google Shape;669;p67"/>
          <p:cNvSpPr txBox="1"/>
          <p:nvPr/>
        </p:nvSpPr>
        <p:spPr>
          <a:xfrm>
            <a:off x="311700" y="1154525"/>
            <a:ext cx="4867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Statistical summarizations are useful time-series features,</a:t>
            </a:r>
            <a:br>
              <a:rPr lang="en"/>
            </a:br>
            <a:r>
              <a:rPr lang="en"/>
              <a:t>sufficient for basic Human Activity Recognition.</a:t>
            </a:r>
            <a:endParaRPr/>
          </a:p>
        </p:txBody>
      </p:sp>
      <p:sp>
        <p:nvSpPr>
          <p:cNvPr id="670" name="Google Shape;670;p67"/>
          <p:cNvSpPr txBox="1"/>
          <p:nvPr/>
        </p:nvSpPr>
        <p:spPr>
          <a:xfrm>
            <a:off x="228775" y="4279200"/>
            <a:ext cx="52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671" name="Google Shape;671;p67"/>
          <p:cNvPicPr preferRelativeResize="0"/>
          <p:nvPr/>
        </p:nvPicPr>
        <p:blipFill rotWithShape="1">
          <a:blip r:embed="rId3">
            <a:alphaModFix/>
          </a:blip>
          <a:srcRect b="9395" l="10174" r="15392" t="9468"/>
          <a:stretch/>
        </p:blipFill>
        <p:spPr>
          <a:xfrm>
            <a:off x="6006450" y="457325"/>
            <a:ext cx="3136849" cy="3015574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7"/>
          <p:cNvSpPr txBox="1"/>
          <p:nvPr/>
        </p:nvSpPr>
        <p:spPr>
          <a:xfrm>
            <a:off x="6006450" y="3565600"/>
            <a:ext cx="292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https://github.com/emlearn/emlearn-micropython/blob/master/examples/har_trees/timebased.py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Time-based features extraction</a:t>
            </a:r>
            <a:br>
              <a:rPr lang="en" sz="1000">
                <a:solidFill>
                  <a:schemeClr val="dk1"/>
                </a:solidFill>
              </a:rPr>
            </a:br>
            <a:r>
              <a:rPr i="1" lang="en" sz="1000">
                <a:solidFill>
                  <a:schemeClr val="dk1"/>
                </a:solidFill>
              </a:rPr>
              <a:t>Are Microcontrollers Ready for Deep Learning-Based Human Activity Recognition?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Atis Elsts, and Ryan McConville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https://www.mdpi.com/2079-9292/10/21/2640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/>
          </a:p>
        </p:txBody>
      </p:sp>
      <p:sp>
        <p:nvSpPr>
          <p:cNvPr id="673" name="Google Shape;673;p67"/>
          <p:cNvSpPr txBox="1"/>
          <p:nvPr/>
        </p:nvSpPr>
        <p:spPr>
          <a:xfrm>
            <a:off x="311700" y="1909225"/>
            <a:ext cx="5984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!</a:t>
            </a:r>
            <a:r>
              <a:rPr lang="en">
                <a:solidFill>
                  <a:schemeClr val="dk2"/>
                </a:solidFill>
              </a:rPr>
              <a:t> Preprocessing </a:t>
            </a:r>
            <a:r>
              <a:rPr i="1" lang="en">
                <a:solidFill>
                  <a:schemeClr val="dk2"/>
                </a:solidFill>
              </a:rPr>
              <a:t>must be compatible</a:t>
            </a:r>
            <a:br>
              <a:rPr b="1" lang="en">
                <a:solidFill>
                  <a:schemeClr val="dk2"/>
                </a:solidFill>
              </a:rPr>
            </a:br>
            <a:r>
              <a:rPr i="1" lang="en">
                <a:solidFill>
                  <a:schemeClr val="dk2"/>
                </a:solidFill>
              </a:rPr>
              <a:t>between training</a:t>
            </a:r>
            <a:r>
              <a:rPr lang="en">
                <a:solidFill>
                  <a:schemeClr val="dk2"/>
                </a:solidFill>
              </a:rPr>
              <a:t> on host PC (CPython) </a:t>
            </a:r>
            <a:r>
              <a:rPr i="1" lang="en">
                <a:solidFill>
                  <a:schemeClr val="dk2"/>
                </a:solidFill>
              </a:rPr>
              <a:t>and device</a:t>
            </a:r>
            <a:r>
              <a:rPr lang="en">
                <a:solidFill>
                  <a:schemeClr val="dk2"/>
                </a:solidFill>
              </a:rPr>
              <a:t> (MicroPython)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Solution: Write preprocessor for MicroPython, re-use in Python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  </a:t>
            </a:r>
            <a:r>
              <a:rPr b="1" lang="en">
                <a:solidFill>
                  <a:schemeClr val="dk2"/>
                </a:solidFill>
              </a:rPr>
              <a:t>subprocess(‘micropython preprocess.py data.npy features.npy’)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Alternative: (when using common MicroPython/CPython subset)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   import mypreprocessor.py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micropython-npyfile to read/write Numpy .npy files</a:t>
            </a:r>
            <a:br>
              <a:rPr b="1" lang="en">
                <a:solidFill>
                  <a:schemeClr val="dk2"/>
                </a:solidFill>
              </a:rPr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https://github.com/jonnor/micropython-npyfile/</a:t>
            </a:r>
            <a:endParaRPr b="1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8"/>
          <p:cNvSpPr txBox="1"/>
          <p:nvPr>
            <p:ph type="title"/>
          </p:nvPr>
        </p:nvSpPr>
        <p:spPr>
          <a:xfrm>
            <a:off x="265500" y="18153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ensembles</a:t>
            </a:r>
            <a:endParaRPr/>
          </a:p>
        </p:txBody>
      </p:sp>
      <p:sp>
        <p:nvSpPr>
          <p:cNvPr id="679" name="Google Shape;679;p68"/>
          <p:cNvSpPr txBox="1"/>
          <p:nvPr>
            <p:ph idx="1" type="subTitle"/>
          </p:nvPr>
        </p:nvSpPr>
        <p:spPr>
          <a:xfrm>
            <a:off x="265500" y="34774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/ Decision Tree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most popular model in emlearn</a:t>
            </a:r>
            <a:endParaRPr/>
          </a:p>
        </p:txBody>
      </p:sp>
      <p:pic>
        <p:nvPicPr>
          <p:cNvPr id="681" name="Google Shape;6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9"/>
          <p:cNvSpPr txBox="1"/>
          <p:nvPr>
            <p:ph idx="1" type="body"/>
          </p:nvPr>
        </p:nvSpPr>
        <p:spPr>
          <a:xfrm>
            <a:off x="311700" y="1152475"/>
            <a:ext cx="8520600" cy="3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scikit-learn decision trees store class probabilities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in leaf-nodes. Size: n_leaves * n_classes * 4 bytes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Consequence: Leaves take a large amount of space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emlearn (since 2019) does </a:t>
            </a:r>
            <a:r>
              <a:rPr b="1" lang="en">
                <a:solidFill>
                  <a:schemeClr val="dk1"/>
                </a:solidFill>
              </a:rPr>
              <a:t>hard majority voting</a:t>
            </a:r>
            <a:r>
              <a:rPr lang="en">
                <a:solidFill>
                  <a:schemeClr val="dk1"/>
                </a:solidFill>
              </a:rPr>
              <a:t> instead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does </a:t>
            </a:r>
            <a:r>
              <a:rPr b="1" lang="en">
                <a:solidFill>
                  <a:schemeClr val="dk1"/>
                </a:solidFill>
              </a:rPr>
              <a:t>leaf-node de-duplication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across</a:t>
            </a:r>
            <a:r>
              <a:rPr lang="en">
                <a:solidFill>
                  <a:schemeClr val="dk1"/>
                </a:solidFill>
              </a:rPr>
              <a:t> all trees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Size: n_classes * 1 * 1 byte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Saving </a:t>
            </a:r>
            <a:r>
              <a:rPr lang="en">
                <a:solidFill>
                  <a:schemeClr val="dk1"/>
                </a:solidFill>
              </a:rPr>
              <a:t>50-80% of space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Tradeoff: May read to reduced predictive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performance with some leaf values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7" name="Google Shape;687;p69"/>
          <p:cNvPicPr preferRelativeResize="0"/>
          <p:nvPr/>
        </p:nvPicPr>
        <p:blipFill rotWithShape="1">
          <a:blip r:embed="rId3">
            <a:alphaModFix/>
          </a:blip>
          <a:srcRect b="53861" l="0" r="33168" t="0"/>
          <a:stretch/>
        </p:blipFill>
        <p:spPr>
          <a:xfrm>
            <a:off x="5973250" y="506775"/>
            <a:ext cx="2593601" cy="12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Leaf compression</a:t>
            </a:r>
            <a:endParaRPr/>
          </a:p>
        </p:txBody>
      </p:sp>
      <p:graphicFrame>
        <p:nvGraphicFramePr>
          <p:cNvPr id="689" name="Google Shape;689;p69"/>
          <p:cNvGraphicFramePr/>
          <p:nvPr/>
        </p:nvGraphicFramePr>
        <p:xfrm>
          <a:off x="5365800" y="325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{6DA08618-FE7F-473E-B3B2-55AC2DD28447}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90" name="Google Shape;690;p69"/>
          <p:cNvGraphicFramePr/>
          <p:nvPr/>
        </p:nvGraphicFramePr>
        <p:xfrm>
          <a:off x="8093650" y="325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{6DA08618-FE7F-473E-B3B2-55AC2DD28447}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91" name="Google Shape;691;p69"/>
          <p:cNvGraphicFramePr/>
          <p:nvPr/>
        </p:nvGraphicFramePr>
        <p:xfrm>
          <a:off x="5365800" y="3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{6DA08618-FE7F-473E-B3B2-55AC2DD28447}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92" name="Google Shape;692;p69"/>
          <p:cNvGraphicFramePr/>
          <p:nvPr/>
        </p:nvGraphicFramePr>
        <p:xfrm>
          <a:off x="8093650" y="3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{6DA08618-FE7F-473E-B3B2-55AC2DD28447}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93" name="Google Shape;693;p69"/>
          <p:cNvGraphicFramePr/>
          <p:nvPr/>
        </p:nvGraphicFramePr>
        <p:xfrm>
          <a:off x="5365800" y="404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{6DA08618-FE7F-473E-B3B2-55AC2DD28447}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694" name="Google Shape;694;p69"/>
          <p:cNvCxnSpPr/>
          <p:nvPr/>
        </p:nvCxnSpPr>
        <p:spPr>
          <a:xfrm flipH="1" rot="10800000">
            <a:off x="7519400" y="3832150"/>
            <a:ext cx="647100" cy="46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69"/>
          <p:cNvCxnSpPr/>
          <p:nvPr/>
        </p:nvCxnSpPr>
        <p:spPr>
          <a:xfrm flipH="1" rot="10800000">
            <a:off x="7544925" y="3781075"/>
            <a:ext cx="579000" cy="16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69"/>
          <p:cNvCxnSpPr/>
          <p:nvPr/>
        </p:nvCxnSpPr>
        <p:spPr>
          <a:xfrm flipH="1" rot="10800000">
            <a:off x="7553450" y="3525475"/>
            <a:ext cx="6303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97" name="Google Shape;697;p69"/>
          <p:cNvGraphicFramePr/>
          <p:nvPr/>
        </p:nvGraphicFramePr>
        <p:xfrm>
          <a:off x="5365800" y="444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{6DA08618-FE7F-473E-B3B2-55AC2DD28447}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0.30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698" name="Google Shape;698;p69"/>
          <p:cNvCxnSpPr/>
          <p:nvPr/>
        </p:nvCxnSpPr>
        <p:spPr>
          <a:xfrm flipH="1" rot="10800000">
            <a:off x="7549250" y="3902850"/>
            <a:ext cx="638700" cy="77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9" name="Google Shape;699;p69"/>
          <p:cNvSpPr txBox="1"/>
          <p:nvPr/>
        </p:nvSpPr>
        <p:spPr>
          <a:xfrm>
            <a:off x="4572000" y="4367175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</a:rPr>
              <a:t>Not ideal</a:t>
            </a:r>
            <a:endParaRPr b="1" sz="1200">
              <a:solidFill>
                <a:srgbClr val="B45F06"/>
              </a:solidFill>
            </a:endParaRPr>
          </a:p>
        </p:txBody>
      </p:sp>
      <p:sp>
        <p:nvSpPr>
          <p:cNvPr id="700" name="Google Shape;700;p69"/>
          <p:cNvSpPr txBox="1"/>
          <p:nvPr/>
        </p:nvSpPr>
        <p:spPr>
          <a:xfrm>
            <a:off x="4514400" y="3462850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Lossless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701" name="Google Shape;701;p69"/>
          <p:cNvSpPr txBox="1"/>
          <p:nvPr/>
        </p:nvSpPr>
        <p:spPr>
          <a:xfrm>
            <a:off x="5973250" y="4736475"/>
            <a:ext cx="17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………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41731" r="9528" t="36980"/>
          <a:stretch/>
        </p:blipFill>
        <p:spPr>
          <a:xfrm>
            <a:off x="2913400" y="2756138"/>
            <a:ext cx="3317210" cy="241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4">
            <a:alphaModFix/>
          </a:blip>
          <a:srcRect b="10156" l="0" r="46714" t="4351"/>
          <a:stretch/>
        </p:blipFill>
        <p:spPr>
          <a:xfrm>
            <a:off x="0" y="0"/>
            <a:ext cx="2921050" cy="28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5">
            <a:alphaModFix/>
          </a:blip>
          <a:srcRect b="0" l="31006" r="17289" t="0"/>
          <a:stretch/>
        </p:blipFill>
        <p:spPr>
          <a:xfrm>
            <a:off x="0" y="2778575"/>
            <a:ext cx="2921050" cy="2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6">
            <a:alphaModFix/>
          </a:blip>
          <a:srcRect b="0" l="35249" r="0" t="0"/>
          <a:stretch/>
        </p:blipFill>
        <p:spPr>
          <a:xfrm>
            <a:off x="5927400" y="-811725"/>
            <a:ext cx="3216599" cy="372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7">
            <a:alphaModFix/>
          </a:blip>
          <a:srcRect b="17891" l="4670" r="37526" t="0"/>
          <a:stretch/>
        </p:blipFill>
        <p:spPr>
          <a:xfrm>
            <a:off x="2921050" y="0"/>
            <a:ext cx="3006351" cy="27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8">
            <a:alphaModFix/>
          </a:blip>
          <a:srcRect b="0" l="823" r="13376" t="12487"/>
          <a:stretch/>
        </p:blipFill>
        <p:spPr>
          <a:xfrm>
            <a:off x="5927400" y="2732375"/>
            <a:ext cx="3216599" cy="246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115888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Consumer Tech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3110213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Industrial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6104538" y="2270675"/>
            <a:ext cx="21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Fun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Inference modes</a:t>
            </a:r>
            <a:endParaRPr/>
          </a:p>
        </p:txBody>
      </p:sp>
      <p:sp>
        <p:nvSpPr>
          <p:cNvPr id="707" name="Google Shape;707;p70"/>
          <p:cNvSpPr txBox="1"/>
          <p:nvPr>
            <p:ph idx="1" type="body"/>
          </p:nvPr>
        </p:nvSpPr>
        <p:spPr>
          <a:xfrm>
            <a:off x="311700" y="619075"/>
            <a:ext cx="41676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Data structure (“loadable”)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 sz="1400">
                <a:solidFill>
                  <a:schemeClr val="dk1"/>
                </a:solidFill>
              </a:rPr>
              <a:t>Can be loaded at runtime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Only supports float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8" name="Google Shape;708;p70"/>
          <p:cNvSpPr txBox="1"/>
          <p:nvPr/>
        </p:nvSpPr>
        <p:spPr>
          <a:xfrm>
            <a:off x="379825" y="1468675"/>
            <a:ext cx="3954600" cy="357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73A49"/>
                </a:solidFill>
              </a:rPr>
              <a:t>static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rgbClr val="D73A49"/>
                </a:solidFill>
              </a:rPr>
              <a:t>const</a:t>
            </a:r>
            <a:r>
              <a:rPr b="1" lang="en" sz="1100">
                <a:solidFill>
                  <a:schemeClr val="dk1"/>
                </a:solidFill>
              </a:rPr>
              <a:t> EmlTreesNode xor_model_nodes[</a:t>
            </a:r>
            <a:r>
              <a:rPr b="1" lang="en" sz="1100">
                <a:solidFill>
                  <a:srgbClr val="005CC5"/>
                </a:solidFill>
              </a:rPr>
              <a:t>14</a:t>
            </a:r>
            <a:r>
              <a:rPr b="1" lang="en" sz="1100">
                <a:solidFill>
                  <a:schemeClr val="dk1"/>
                </a:solidFill>
              </a:rPr>
              <a:t>] =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{ 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0.197349f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2</a:t>
            </a:r>
            <a:r>
              <a:rPr b="1" lang="en" sz="1100">
                <a:solidFill>
                  <a:schemeClr val="dk1"/>
                </a:solidFill>
              </a:rPr>
              <a:t> },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.........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{ 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0.421164f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-2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-1</a:t>
            </a:r>
            <a:r>
              <a:rPr b="1" lang="en" sz="1100">
                <a:solidFill>
                  <a:schemeClr val="dk1"/>
                </a:solidFill>
              </a:rPr>
              <a:t> }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};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EmlTrees xor_model = {  </a:t>
            </a:r>
            <a:r>
              <a:rPr b="1" lang="en" sz="1100">
                <a:solidFill>
                  <a:srgbClr val="005CC5"/>
                </a:solidFill>
              </a:rPr>
              <a:t>14</a:t>
            </a:r>
            <a:r>
              <a:rPr b="1" lang="en" sz="1100">
                <a:solidFill>
                  <a:schemeClr val="dk1"/>
                </a:solidFill>
              </a:rPr>
              <a:t>,  xor_model_nodes,  ……  };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73A49"/>
                </a:solidFill>
              </a:rPr>
              <a:t>static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F42C1"/>
                </a:solidFill>
              </a:rPr>
              <a:t>eml_trees_predict_tree</a:t>
            </a:r>
            <a:r>
              <a:rPr lang="en" sz="1100">
                <a:solidFill>
                  <a:srgbClr val="24292E"/>
                </a:solidFill>
              </a:rPr>
              <a:t>(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EmlTrees *f,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rgbClr val="24292E"/>
                </a:solidFill>
              </a:rPr>
              <a:t> tree_root,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4292E"/>
                </a:solidFill>
              </a:rPr>
              <a:t>                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rgbClr val="24292E"/>
                </a:solidFill>
              </a:rPr>
              <a:t> *features, </a:t>
            </a:r>
            <a:r>
              <a:rPr lang="en" sz="1100">
                <a:solidFill>
                  <a:srgbClr val="D73A49"/>
                </a:solidFill>
              </a:rPr>
              <a:t>int8_t</a:t>
            </a:r>
            <a:r>
              <a:rPr lang="en" sz="1100">
                <a:solidFill>
                  <a:srgbClr val="24292E"/>
                </a:solidFill>
              </a:rPr>
              <a:t> features_length)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chemeClr val="dk1"/>
                </a:solidFill>
              </a:rPr>
              <a:t> n = tree_root;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while</a:t>
            </a:r>
            <a:r>
              <a:rPr lang="en" sz="1100">
                <a:solidFill>
                  <a:schemeClr val="dk1"/>
                </a:solidFill>
              </a:rPr>
              <a:t> (n &gt;=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value = f[forest-&gt;nodes[node_idx].feature];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point = forest-&gt;nodes[node_idx].value;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b="1" lang="en" sz="1100">
                <a:solidFill>
                  <a:srgbClr val="D73A49"/>
                </a:solidFill>
              </a:rPr>
              <a:t>const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rgbClr val="D73A49"/>
                </a:solidFill>
              </a:rPr>
              <a:t>int16_t</a:t>
            </a:r>
            <a:r>
              <a:rPr b="1" lang="en" sz="1100">
                <a:solidFill>
                  <a:schemeClr val="dk1"/>
                </a:solidFill>
              </a:rPr>
              <a:t> child = (value &lt; point) 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	f-&gt;nodes[n].left : f-&gt;nodes[n].right;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…..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leaf;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09" name="Google Shape;709;p70"/>
          <p:cNvSpPr txBox="1"/>
          <p:nvPr/>
        </p:nvSpPr>
        <p:spPr>
          <a:xfrm>
            <a:off x="4940000" y="1468675"/>
            <a:ext cx="3739800" cy="357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static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inline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chemeClr val="dk1"/>
                </a:solidFill>
              </a:rPr>
              <a:t>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rgbClr val="6F42C1"/>
                </a:solidFill>
              </a:rPr>
              <a:t>xor_model_tree_0</a:t>
            </a:r>
            <a:r>
              <a:rPr lang="en" sz="1100">
                <a:solidFill>
                  <a:srgbClr val="24292E"/>
                </a:solidFill>
              </a:rPr>
              <a:t>(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rgbClr val="24292E"/>
                </a:solidFill>
              </a:rPr>
              <a:t> *features,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rgbClr val="24292E"/>
                </a:solidFill>
              </a:rPr>
              <a:t> features_length)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0.197349f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0.466316f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0.256702f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0.464752f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....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10" name="Google Shape;710;p70"/>
          <p:cNvSpPr txBox="1"/>
          <p:nvPr/>
        </p:nvSpPr>
        <p:spPr>
          <a:xfrm>
            <a:off x="4836900" y="675175"/>
            <a:ext cx="407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generation (“inline”)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Supports int8/int16/int32 and float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</a:t>
            </a:r>
            <a:r>
              <a:rPr lang="en"/>
              <a:t>K-means clustering for leaf de-duplication</a:t>
            </a:r>
            <a:endParaRPr/>
          </a:p>
        </p:txBody>
      </p:sp>
      <p:sp>
        <p:nvSpPr>
          <p:cNvPr id="716" name="Google Shape;716;p71"/>
          <p:cNvSpPr txBox="1"/>
          <p:nvPr>
            <p:ph idx="1" type="body"/>
          </p:nvPr>
        </p:nvSpPr>
        <p:spPr>
          <a:xfrm>
            <a:off x="5858200" y="730475"/>
            <a:ext cx="25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Preliminary</a:t>
            </a:r>
            <a:r>
              <a:rPr lang="en">
                <a:solidFill>
                  <a:schemeClr val="dk1"/>
                </a:solidFill>
              </a:rPr>
              <a:t> results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paper to follow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7" name="Google Shape;717;p71"/>
          <p:cNvPicPr preferRelativeResize="0"/>
          <p:nvPr/>
        </p:nvPicPr>
        <p:blipFill rotWithShape="1">
          <a:blip r:embed="rId3">
            <a:alphaModFix/>
          </a:blip>
          <a:srcRect b="11494" l="5116" r="6963" t="8518"/>
          <a:stretch/>
        </p:blipFill>
        <p:spPr>
          <a:xfrm>
            <a:off x="4572000" y="1559150"/>
            <a:ext cx="4387876" cy="1996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" name="Google Shape;718;p71"/>
          <p:cNvGrpSpPr/>
          <p:nvPr/>
        </p:nvGrpSpPr>
        <p:grpSpPr>
          <a:xfrm>
            <a:off x="79050" y="1577950"/>
            <a:ext cx="4545725" cy="3414625"/>
            <a:chOff x="502150" y="603975"/>
            <a:chExt cx="4545725" cy="3414625"/>
          </a:xfrm>
        </p:grpSpPr>
        <p:pic>
          <p:nvPicPr>
            <p:cNvPr id="719" name="Google Shape;719;p71"/>
            <p:cNvPicPr preferRelativeResize="0"/>
            <p:nvPr/>
          </p:nvPicPr>
          <p:blipFill rotWithShape="1">
            <a:blip r:embed="rId4">
              <a:alphaModFix/>
            </a:blip>
            <a:srcRect b="4260" l="1539" r="27864" t="0"/>
            <a:stretch/>
          </p:blipFill>
          <p:spPr>
            <a:xfrm>
              <a:off x="502150" y="603975"/>
              <a:ext cx="4545725" cy="227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71"/>
            <p:cNvSpPr txBox="1"/>
            <p:nvPr/>
          </p:nvSpPr>
          <p:spPr>
            <a:xfrm>
              <a:off x="502150" y="2971900"/>
              <a:ext cx="3585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</a:rPr>
                <a:t>Hard majority</a:t>
              </a:r>
              <a:br>
                <a:rPr b="1" lang="en">
                  <a:solidFill>
                    <a:srgbClr val="990000"/>
                  </a:solidFill>
                </a:rPr>
              </a:br>
              <a:r>
                <a:rPr lang="en">
                  <a:solidFill>
                    <a:srgbClr val="990000"/>
                  </a:solidFill>
                </a:rPr>
                <a:t>sometimes bad:</a:t>
              </a:r>
              <a:endParaRPr>
                <a:solidFill>
                  <a:srgbClr val="99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Failed perf constraint on</a:t>
              </a:r>
              <a:endParaRPr>
                <a:solidFill>
                  <a:srgbClr val="99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75% of datasets </a:t>
              </a:r>
              <a:endParaRPr>
                <a:solidFill>
                  <a:srgbClr val="990000"/>
                </a:solidFill>
              </a:endParaRPr>
            </a:p>
          </p:txBody>
        </p:sp>
        <p:pic>
          <p:nvPicPr>
            <p:cNvPr id="721" name="Google Shape;721;p71"/>
            <p:cNvPicPr preferRelativeResize="0"/>
            <p:nvPr/>
          </p:nvPicPr>
          <p:blipFill rotWithShape="1">
            <a:blip r:embed="rId4">
              <a:alphaModFix/>
            </a:blip>
            <a:srcRect b="20455" l="71774" r="0" t="22036"/>
            <a:stretch/>
          </p:blipFill>
          <p:spPr>
            <a:xfrm>
              <a:off x="1122925" y="677775"/>
              <a:ext cx="1377678" cy="103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2" name="Google Shape;722;p71"/>
          <p:cNvSpPr txBox="1"/>
          <p:nvPr/>
        </p:nvSpPr>
        <p:spPr>
          <a:xfrm>
            <a:off x="5040525" y="4013050"/>
            <a:ext cx="406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2-8 leaves per class sufficient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0% of datasets failed performance constraint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High model size compression 50-90%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23" name="Google Shape;723;p71"/>
          <p:cNvSpPr txBox="1"/>
          <p:nvPr/>
        </p:nvSpPr>
        <p:spPr>
          <a:xfrm>
            <a:off x="399325" y="601175"/>
            <a:ext cx="506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Optimizing for: Small model size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Constraint: Under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 percentage</a:t>
            </a:r>
            <a:r>
              <a:rPr lang="en">
                <a:solidFill>
                  <a:schemeClr val="dk1"/>
                </a:solidFill>
              </a:rPr>
              <a:t> point drop in AUC ROC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Evaluating on 48 datasets from OpenML CC18 suite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4" name="Google Shape;724;p71"/>
          <p:cNvSpPr txBox="1"/>
          <p:nvPr/>
        </p:nvSpPr>
        <p:spPr>
          <a:xfrm>
            <a:off x="2112425" y="40130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Clustering with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N leaves per class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Allows adaptable size/perf tradeoff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 - relevant across the task complexity range</a:t>
            </a:r>
            <a:endParaRPr/>
          </a:p>
        </p:txBody>
      </p:sp>
      <p:pic>
        <p:nvPicPr>
          <p:cNvPr id="730" name="Google Shape;73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150" y="2487775"/>
            <a:ext cx="3065399" cy="1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2"/>
          <p:cNvSpPr txBox="1"/>
          <p:nvPr>
            <p:ph idx="1" type="body"/>
          </p:nvPr>
        </p:nvSpPr>
        <p:spPr>
          <a:xfrm>
            <a:off x="218450" y="4370450"/>
            <a:ext cx="8520600" cy="1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</a:rPr>
              <a:t>1. “Are Microcontrollers Ready for Deep Learning-Based Human Activity Recognition?”</a:t>
            </a:r>
            <a:br>
              <a:rPr i="1" lang="en" sz="700">
                <a:solidFill>
                  <a:schemeClr val="dk1"/>
                </a:solidFill>
              </a:rPr>
            </a:br>
            <a:r>
              <a:rPr i="1" lang="en" sz="700">
                <a:solidFill>
                  <a:schemeClr val="dk1"/>
                </a:solidFill>
              </a:rPr>
              <a:t>	</a:t>
            </a:r>
            <a:r>
              <a:rPr lang="en" sz="700">
                <a:solidFill>
                  <a:schemeClr val="dk1"/>
                </a:solidFill>
              </a:rPr>
              <a:t>Atis Elsts,  Ryan McConville (2021)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https://www.mdpi.com/2079-9292/10/21/2640</a:t>
            </a: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2. </a:t>
            </a:r>
            <a:r>
              <a:rPr i="1" lang="en" sz="700">
                <a:solidFill>
                  <a:schemeClr val="dk1"/>
                </a:solidFill>
              </a:rPr>
              <a:t>“Two-stage Human Activity Recognition on Microcontrollers with Decision Trees and CNNs”</a:t>
            </a:r>
            <a:r>
              <a:rPr lang="en" sz="700">
                <a:solidFill>
                  <a:schemeClr val="dk1"/>
                </a:solidFill>
              </a:rPr>
              <a:t>.</a:t>
            </a:r>
            <a:br>
              <a:rPr lang="en" sz="700">
                <a:solidFill>
                  <a:schemeClr val="dk1"/>
                </a:solidFill>
              </a:rPr>
            </a:br>
            <a:r>
              <a:rPr lang="en" sz="700">
                <a:solidFill>
                  <a:schemeClr val="dk1"/>
                </a:solidFill>
              </a:rPr>
              <a:t>	Francesco Daghero, Daniele Jahier Pagliari, Massimo Poncino (2022)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https://arxiv.org/abs/2206.07652</a:t>
            </a:r>
            <a:r>
              <a:rPr lang="en" sz="700">
                <a:solidFill>
                  <a:schemeClr val="dk1"/>
                </a:solidFill>
              </a:rPr>
              <a:t> </a:t>
            </a:r>
            <a:br>
              <a:rPr lang="en" sz="700">
                <a:solidFill>
                  <a:schemeClr val="dk1"/>
                </a:solidFill>
              </a:rPr>
            </a:br>
            <a:r>
              <a:rPr i="1" lang="en" sz="700">
                <a:solidFill>
                  <a:schemeClr val="dk1"/>
                </a:solidFill>
              </a:rPr>
              <a:t>3. “Energy Efficiency of Inference Algorithms for Clinical Laboratory Data Sets: Green Artificial Intelligence Study”</a:t>
            </a:r>
            <a:endParaRPr i="1"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</a:rPr>
              <a:t>	Jia-Ruei Yu et. al (2022) </a:t>
            </a:r>
            <a:r>
              <a:rPr i="1" lang="en" sz="700" u="sng">
                <a:solidFill>
                  <a:schemeClr val="hlink"/>
                </a:solidFill>
                <a:hlinkClick r:id="rId6"/>
              </a:rPr>
              <a:t>https://www.jmir.org/2022/1/e28036/</a:t>
            </a:r>
            <a:r>
              <a:rPr i="1"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732" name="Google Shape;732;p72"/>
          <p:cNvSpPr txBox="1"/>
          <p:nvPr/>
        </p:nvSpPr>
        <p:spPr>
          <a:xfrm>
            <a:off x="5806650" y="1053600"/>
            <a:ext cx="3550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High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Combine with neural network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Daghero et.al [2] showed up to 67.7% energy saving using two-stage approach</a:t>
            </a:r>
            <a:endParaRPr/>
          </a:p>
        </p:txBody>
      </p:sp>
      <p:sp>
        <p:nvSpPr>
          <p:cNvPr id="733" name="Google Shape;733;p72"/>
          <p:cNvSpPr txBox="1"/>
          <p:nvPr/>
        </p:nvSpPr>
        <p:spPr>
          <a:xfrm>
            <a:off x="2537525" y="1028975"/>
            <a:ext cx="3185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Medium</a:t>
            </a:r>
            <a:br>
              <a:rPr lang="en" sz="1800"/>
            </a:br>
            <a:r>
              <a:rPr lang="en" sz="1800"/>
              <a:t>Alternative to deep learning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Elsts et.al [1] showed performance matching a deep-learning approach,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</a:t>
            </a:r>
            <a:r>
              <a:rPr lang="en">
                <a:solidFill>
                  <a:schemeClr val="dk1"/>
                </a:solidFill>
              </a:rPr>
              <a:t>10x to 100x better </a:t>
            </a:r>
            <a:r>
              <a:rPr lang="en"/>
              <a:t>resource usage</a:t>
            </a:r>
            <a:endParaRPr/>
          </a:p>
        </p:txBody>
      </p:sp>
      <p:pic>
        <p:nvPicPr>
          <p:cNvPr id="734" name="Google Shape;734;p72"/>
          <p:cNvPicPr preferRelativeResize="0"/>
          <p:nvPr/>
        </p:nvPicPr>
        <p:blipFill rotWithShape="1">
          <a:blip r:embed="rId7">
            <a:alphaModFix/>
          </a:blip>
          <a:srcRect b="21587" l="0" r="0" t="6309"/>
          <a:stretch/>
        </p:blipFill>
        <p:spPr>
          <a:xfrm>
            <a:off x="2876625" y="2578025"/>
            <a:ext cx="2341299" cy="15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2"/>
          <p:cNvSpPr txBox="1"/>
          <p:nvPr/>
        </p:nvSpPr>
        <p:spPr>
          <a:xfrm>
            <a:off x="80800" y="1053600"/>
            <a:ext cx="2372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Low</a:t>
            </a:r>
            <a:br>
              <a:rPr lang="en" sz="1800"/>
            </a:br>
            <a:r>
              <a:rPr lang="en" sz="1800"/>
              <a:t>Go-to for tabular 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easy to get good performance, with minimal tweaking.</a:t>
            </a:r>
            <a:endParaRPr/>
          </a:p>
        </p:txBody>
      </p:sp>
      <p:pic>
        <p:nvPicPr>
          <p:cNvPr id="736" name="Google Shape;736;p72"/>
          <p:cNvPicPr preferRelativeResize="0"/>
          <p:nvPr/>
        </p:nvPicPr>
        <p:blipFill rotWithShape="1">
          <a:blip r:embed="rId8">
            <a:alphaModFix/>
          </a:blip>
          <a:srcRect b="0" l="8865" r="6373" t="0"/>
          <a:stretch/>
        </p:blipFill>
        <p:spPr>
          <a:xfrm>
            <a:off x="311712" y="2487775"/>
            <a:ext cx="2075337" cy="17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3"/>
          <p:cNvSpPr txBox="1"/>
          <p:nvPr>
            <p:ph type="title"/>
          </p:nvPr>
        </p:nvSpPr>
        <p:spPr>
          <a:xfrm>
            <a:off x="311700" y="593250"/>
            <a:ext cx="4787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of this presentation</a:t>
            </a:r>
            <a:endParaRPr/>
          </a:p>
        </p:txBody>
      </p:sp>
      <p:sp>
        <p:nvSpPr>
          <p:cNvPr id="742" name="Google Shape;742;p73"/>
          <p:cNvSpPr txBox="1"/>
          <p:nvPr>
            <p:ph idx="1" type="body"/>
          </p:nvPr>
        </p:nvSpPr>
        <p:spPr>
          <a:xfrm>
            <a:off x="311700" y="19230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Task definition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Hardware bringup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- Data collection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Exploratory Data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Data annotation/curation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Model pipeline setup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- Iterating. Model and dataset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- Lab/field testing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Monitoring in production</a:t>
            </a:r>
            <a:endParaRPr/>
          </a:p>
        </p:txBody>
      </p:sp>
      <p:sp>
        <p:nvSpPr>
          <p:cNvPr id="743" name="Google Shape;743;p73"/>
          <p:cNvSpPr txBox="1"/>
          <p:nvPr>
            <p:ph type="title"/>
          </p:nvPr>
        </p:nvSpPr>
        <p:spPr>
          <a:xfrm>
            <a:off x="4572000" y="2803050"/>
            <a:ext cx="4073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ML pipeline</a:t>
            </a:r>
            <a:endParaRPr sz="1800"/>
          </a:p>
        </p:txBody>
      </p:sp>
      <p:sp>
        <p:nvSpPr>
          <p:cNvPr id="744" name="Google Shape;744;p73"/>
          <p:cNvSpPr txBox="1"/>
          <p:nvPr/>
        </p:nvSpPr>
        <p:spPr>
          <a:xfrm>
            <a:off x="4597800" y="3288875"/>
            <a:ext cx="4159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 Data reading/loading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 Pre-processing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- Machine Learning model (inference/training)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 Post-processing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- Acting on outputs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745" name="Google Shape;745;p73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4630999" y="496501"/>
            <a:ext cx="4049800" cy="223335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3"/>
          <p:cNvSpPr txBox="1"/>
          <p:nvPr>
            <p:ph type="title"/>
          </p:nvPr>
        </p:nvSpPr>
        <p:spPr>
          <a:xfrm>
            <a:off x="371625" y="1472100"/>
            <a:ext cx="37482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TinyML development phases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4"/>
          <p:cNvSpPr txBox="1"/>
          <p:nvPr>
            <p:ph type="title"/>
          </p:nvPr>
        </p:nvSpPr>
        <p:spPr>
          <a:xfrm>
            <a:off x="191725" y="140825"/>
            <a:ext cx="4955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Act locally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74"/>
          <p:cNvSpPr txBox="1"/>
          <p:nvPr>
            <p:ph idx="12" type="sldNum"/>
          </p:nvPr>
        </p:nvSpPr>
        <p:spPr>
          <a:xfrm>
            <a:off x="6457949" y="4767263"/>
            <a:ext cx="2269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field with trees and a target&#10;&#10;Description automatically generated" id="754" name="Google Shape;754;p74"/>
          <p:cNvPicPr preferRelativeResize="0"/>
          <p:nvPr/>
        </p:nvPicPr>
        <p:blipFill rotWithShape="1">
          <a:blip r:embed="rId3">
            <a:alphaModFix/>
          </a:blip>
          <a:srcRect b="1809" l="38769" r="28730" t="63594"/>
          <a:stretch/>
        </p:blipFill>
        <p:spPr>
          <a:xfrm>
            <a:off x="5504650" y="-64825"/>
            <a:ext cx="3639350" cy="2905706"/>
          </a:xfrm>
          <a:prstGeom prst="rect">
            <a:avLst/>
          </a:prstGeom>
          <a:noFill/>
          <a:ln cap="flat" cmpd="sng" w="10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5" name="Google Shape;755;p74"/>
          <p:cNvSpPr txBox="1"/>
          <p:nvPr>
            <p:ph idx="1" type="body"/>
          </p:nvPr>
        </p:nvSpPr>
        <p:spPr>
          <a:xfrm>
            <a:off x="237900" y="839500"/>
            <a:ext cx="52947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None/>
            </a:pPr>
            <a:r>
              <a:rPr b="1" lang="en" sz="1800"/>
              <a:t>Task:</a:t>
            </a:r>
            <a:br>
              <a:rPr lang="en" sz="1800"/>
            </a:br>
            <a:r>
              <a:rPr lang="en" sz="1800"/>
              <a:t>Give vaccinated bait </a:t>
            </a:r>
            <a:r>
              <a:rPr i="1" lang="en" sz="1800"/>
              <a:t>only</a:t>
            </a:r>
            <a:r>
              <a:rPr lang="en" sz="1800"/>
              <a:t> to Tasmanian devils</a:t>
            </a:r>
            <a:endParaRPr sz="1800"/>
          </a:p>
          <a:p>
            <a:pPr indent="0" lvl="0" marL="10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3333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3333"/>
              <a:buNone/>
            </a:pPr>
            <a:r>
              <a:rPr b="1" lang="en" sz="1800"/>
              <a:t>Trigger: </a:t>
            </a:r>
            <a:r>
              <a:rPr lang="en" sz="1800"/>
              <a:t>PIR sensor</a:t>
            </a:r>
            <a:endParaRPr sz="1800"/>
          </a:p>
          <a:p>
            <a:pPr indent="0" lvl="0" marL="10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3333"/>
              <a:buNone/>
            </a:pPr>
            <a:br>
              <a:rPr lang="en" sz="1800"/>
            </a:br>
            <a:r>
              <a:rPr lang="en" sz="1800"/>
              <a:t>Wake up</a:t>
            </a:r>
            <a:endParaRPr sz="1800"/>
          </a:p>
          <a:p>
            <a:pPr indent="0" lvl="0" marL="10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3333"/>
              <a:buNone/>
            </a:pPr>
            <a:r>
              <a:rPr lang="en" sz="1800"/>
              <a:t>Classify image using CNN</a:t>
            </a:r>
            <a:br>
              <a:rPr lang="en" sz="1800"/>
            </a:br>
            <a:r>
              <a:rPr lang="en" sz="1800"/>
              <a:t>if is_Taz:</a:t>
            </a:r>
            <a:br>
              <a:rPr lang="en" sz="1800"/>
            </a:br>
            <a:r>
              <a:rPr lang="en" sz="1800"/>
              <a:t>	dispense_bait()</a:t>
            </a:r>
            <a:endParaRPr sz="1800"/>
          </a:p>
          <a:p>
            <a:pPr indent="0" lvl="0" marL="10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3333"/>
              <a:buNone/>
            </a:pPr>
            <a:r>
              <a:t/>
            </a:r>
            <a:endParaRPr sz="1800"/>
          </a:p>
          <a:p>
            <a:pPr indent="0" lvl="0" marL="1016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83333"/>
              <a:buNone/>
            </a:pPr>
            <a:r>
              <a:rPr lang="en" sz="1800"/>
              <a:t>Send event over LoRaWAN</a:t>
            </a:r>
            <a:endParaRPr sz="1800"/>
          </a:p>
        </p:txBody>
      </p:sp>
      <p:pic>
        <p:nvPicPr>
          <p:cNvPr descr="A close-up of a bear&#10;&#10;Description automatically generated" id="756" name="Google Shape;756;p74"/>
          <p:cNvPicPr preferRelativeResize="0"/>
          <p:nvPr/>
        </p:nvPicPr>
        <p:blipFill rotWithShape="1">
          <a:blip r:embed="rId4">
            <a:alphaModFix/>
          </a:blip>
          <a:srcRect b="0" l="14773" r="34493" t="49034"/>
          <a:stretch/>
        </p:blipFill>
        <p:spPr>
          <a:xfrm>
            <a:off x="5504650" y="2401275"/>
            <a:ext cx="3639350" cy="27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4"/>
          <p:cNvSpPr txBox="1"/>
          <p:nvPr/>
        </p:nvSpPr>
        <p:spPr>
          <a:xfrm>
            <a:off x="5082000" y="1706550"/>
            <a:ext cx="40620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  <a:t>EdgeAI bait dispenser to vaccinate</a:t>
            </a:r>
            <a:b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  <a:t> the Tasmanian devil (Sarcophilus harrisii) </a:t>
            </a:r>
            <a:b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  <a:t>against the devil facial tumour disease</a:t>
            </a:r>
            <a:b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Prithul Chaturvedi</a:t>
            </a:r>
            <a:r>
              <a:rPr baseline="30000" lang="en" sz="1600">
                <a:solidFill>
                  <a:schemeClr val="dk1"/>
                </a:solidFill>
                <a:highlight>
                  <a:schemeClr val="lt1"/>
                </a:highlight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, Andrew S. Flies, et al.</a:t>
            </a:r>
            <a:endParaRPr i="1" sz="1600">
              <a:highlight>
                <a:schemeClr val="lt1"/>
              </a:highlight>
            </a:endParaRPr>
          </a:p>
        </p:txBody>
      </p:sp>
      <p:pic>
        <p:nvPicPr>
          <p:cNvPr id="758" name="Google Shape;758;p74"/>
          <p:cNvPicPr preferRelativeResize="0"/>
          <p:nvPr/>
        </p:nvPicPr>
        <p:blipFill rotWithShape="1">
          <a:blip r:embed="rId5">
            <a:alphaModFix/>
          </a:blip>
          <a:srcRect b="0" l="0" r="8817" t="0"/>
          <a:stretch/>
        </p:blipFill>
        <p:spPr>
          <a:xfrm>
            <a:off x="3176850" y="4434175"/>
            <a:ext cx="1662450" cy="6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74" title="univesity-tazmani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725" y="4361945"/>
            <a:ext cx="2173300" cy="679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75"/>
          <p:cNvPicPr preferRelativeResize="0"/>
          <p:nvPr/>
        </p:nvPicPr>
        <p:blipFill rotWithShape="1">
          <a:blip r:embed="rId3">
            <a:alphaModFix/>
          </a:blip>
          <a:srcRect b="16389" l="11556" r="16666" t="15407"/>
          <a:stretch/>
        </p:blipFill>
        <p:spPr>
          <a:xfrm rot="2099982">
            <a:off x="6041457" y="1743762"/>
            <a:ext cx="2464460" cy="15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Installing</a:t>
            </a:r>
            <a:endParaRPr/>
          </a:p>
        </p:txBody>
      </p:sp>
      <p:sp>
        <p:nvSpPr>
          <p:cNvPr id="766" name="Google Shape;766;p75"/>
          <p:cNvSpPr txBox="1"/>
          <p:nvPr/>
        </p:nvSpPr>
        <p:spPr>
          <a:xfrm>
            <a:off x="311700" y="1134350"/>
            <a:ext cx="647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Download prebuilt firmware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https://micropython.org/download/?port=esp32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Flash firmware to device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esptool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erase_flash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write_flash -z 0 micropython-v1.17.bin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Connect to device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/>
              <a:t>pip install mpremote</a:t>
            </a:r>
            <a:br>
              <a:rPr lang="en" sz="1800"/>
            </a:br>
            <a:r>
              <a:rPr lang="en" sz="1800"/>
              <a:t>	</a:t>
            </a:r>
            <a:r>
              <a:rPr lang="en"/>
              <a:t>mpremote repl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/>
              <a:t>IDE (optional): Thonny, VS Code, et.c.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75"/>
          <p:cNvPicPr preferRelativeResize="0"/>
          <p:nvPr/>
        </p:nvPicPr>
        <p:blipFill rotWithShape="1">
          <a:blip r:embed="rId5">
            <a:alphaModFix/>
          </a:blip>
          <a:srcRect b="36019" l="1728" r="31283" t="30538"/>
          <a:stretch/>
        </p:blipFill>
        <p:spPr>
          <a:xfrm>
            <a:off x="3755575" y="3382450"/>
            <a:ext cx="4762375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6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6"/>
          <p:cNvSpPr txBox="1"/>
          <p:nvPr>
            <p:ph idx="1" type="body"/>
          </p:nvPr>
        </p:nvSpPr>
        <p:spPr>
          <a:xfrm>
            <a:off x="311700" y="1152475"/>
            <a:ext cx="5082000" cy="3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High degree of compatibility - but never 100%</a:t>
            </a:r>
            <a:br>
              <a:rPr b="1" lang="en"/>
            </a:br>
            <a:r>
              <a:rPr lang="en"/>
              <a:t>Continuous job to keep up with CPython</a:t>
            </a:r>
            <a:br>
              <a:rPr lang="en"/>
            </a:br>
            <a:r>
              <a:rPr lang="en"/>
              <a:t>Some differences inherent  - from &lt; 1 MB RAM and FLASH</a:t>
            </a:r>
            <a:br>
              <a:rPr lang="en"/>
            </a:br>
            <a:br>
              <a:rPr lang="en"/>
            </a:br>
            <a:r>
              <a:rPr b="1" lang="en" sz="1800"/>
              <a:t>Included libraries are minimal</a:t>
            </a:r>
            <a:br>
              <a:rPr lang="en"/>
            </a:br>
            <a:r>
              <a:rPr lang="en"/>
              <a:t>micropython-lib has more extensive/featured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https://github.com/micropython/micropython-lib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Known incompatibilities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https://docs.micropython.org/en/latest/genrst/index.html</a:t>
            </a:r>
            <a:br>
              <a:rPr lang="en" u="sng">
                <a:solidFill>
                  <a:schemeClr val="hlink"/>
                </a:solidFill>
                <a:hlinkClick r:id="rId5"/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#micropython-differences-from-cpython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b="1" lang="en" sz="1900"/>
              <a:t>Not implemented </a:t>
            </a:r>
            <a:r>
              <a:rPr lang="en" sz="1900"/>
              <a:t>(by CPython major release)</a:t>
            </a:r>
            <a:br>
              <a:rPr b="1" lang="en"/>
            </a:br>
            <a:r>
              <a:rPr lang="en" u="sng">
                <a:solidFill>
                  <a:schemeClr val="hlink"/>
                </a:solidFill>
                <a:hlinkClick r:id="rId7"/>
              </a:rPr>
              <a:t>https://github.com/micropython/micropython/issues/</a:t>
            </a:r>
            <a:br>
              <a:rPr lang="en" u="sng">
                <a:solidFill>
                  <a:schemeClr val="hlink"/>
                </a:solidFill>
                <a:hlinkClick r:id="rId8"/>
              </a:rPr>
            </a:br>
            <a:r>
              <a:rPr lang="en" u="sng">
                <a:solidFill>
                  <a:schemeClr val="hlink"/>
                </a:solidFill>
                <a:hlinkClick r:id="rId9"/>
              </a:rPr>
              <a:t>7919#issuecomment-1025221807</a:t>
            </a:r>
            <a:r>
              <a:rPr lang="en"/>
              <a:t> </a:t>
            </a:r>
            <a:br>
              <a:rPr b="1" lang="en"/>
            </a:br>
            <a:br>
              <a:rPr b="1" lang="en"/>
            </a:br>
            <a:endParaRPr b="1"/>
          </a:p>
        </p:txBody>
      </p:sp>
      <p:sp>
        <p:nvSpPr>
          <p:cNvPr id="775" name="Google Shape;775;p76"/>
          <p:cNvSpPr txBox="1"/>
          <p:nvPr>
            <p:ph idx="2" type="body"/>
          </p:nvPr>
        </p:nvSpPr>
        <p:spPr>
          <a:xfrm>
            <a:off x="5393700" y="1932975"/>
            <a:ext cx="3580800" cy="14568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 CFFI or C module compatibility!</a:t>
            </a:r>
            <a:br>
              <a:rPr lang="en"/>
            </a:br>
            <a:r>
              <a:rPr lang="en"/>
              <a:t>But there is another C API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=&gt; No standard PyData stack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are alternatives</a:t>
            </a:r>
            <a:endParaRPr/>
          </a:p>
        </p:txBody>
      </p:sp>
      <p:sp>
        <p:nvSpPr>
          <p:cNvPr id="776" name="Google Shape;776;p76"/>
          <p:cNvSpPr txBox="1"/>
          <p:nvPr/>
        </p:nvSpPr>
        <p:spPr>
          <a:xfrm>
            <a:off x="228775" y="4507800"/>
            <a:ext cx="42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77" name="Google Shape;777;p76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MicroPython </a:t>
            </a:r>
            <a:r>
              <a:rPr i="1" lang="en"/>
              <a:t>is</a:t>
            </a:r>
            <a:r>
              <a:rPr lang="en"/>
              <a:t> Python - but not CPython</a:t>
            </a:r>
            <a:endParaRPr/>
          </a:p>
        </p:txBody>
      </p:sp>
      <p:pic>
        <p:nvPicPr>
          <p:cNvPr id="778" name="Google Shape;778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7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7"/>
          <p:cNvSpPr txBox="1"/>
          <p:nvPr>
            <p:ph idx="1" type="body"/>
          </p:nvPr>
        </p:nvSpPr>
        <p:spPr>
          <a:xfrm>
            <a:off x="311700" y="923875"/>
            <a:ext cx="5644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https://docs.micropython.org/en/latest/library/machine.html</a:t>
            </a:r>
            <a:r>
              <a:rPr lang="en"/>
              <a:t> </a:t>
            </a:r>
            <a:endParaRPr/>
          </a:p>
        </p:txBody>
      </p:sp>
      <p:sp>
        <p:nvSpPr>
          <p:cNvPr id="785" name="Google Shape;785;p77"/>
          <p:cNvSpPr txBox="1"/>
          <p:nvPr>
            <p:ph idx="2" type="body"/>
          </p:nvPr>
        </p:nvSpPr>
        <p:spPr>
          <a:xfrm>
            <a:off x="5399025" y="1152475"/>
            <a:ext cx="343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Abstraction Layer</a:t>
            </a:r>
            <a:br>
              <a:rPr b="1" lang="en"/>
            </a:br>
            <a:r>
              <a:rPr lang="en"/>
              <a:t>for microcontroller peripherals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Same on all hardware/ports</a:t>
            </a:r>
            <a:br>
              <a:rPr lang="en"/>
            </a:br>
            <a:r>
              <a:rPr lang="en"/>
              <a:t>* with exceptions</a:t>
            </a:r>
            <a:endParaRPr/>
          </a:p>
        </p:txBody>
      </p:sp>
      <p:sp>
        <p:nvSpPr>
          <p:cNvPr id="786" name="Google Shape;786;p77"/>
          <p:cNvSpPr txBox="1"/>
          <p:nvPr/>
        </p:nvSpPr>
        <p:spPr>
          <a:xfrm>
            <a:off x="228775" y="4507800"/>
            <a:ext cx="42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87" name="Google Shape;787;p77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Hardware access - the </a:t>
            </a:r>
            <a:r>
              <a:rPr b="1" lang="en"/>
              <a:t>machine</a:t>
            </a:r>
            <a:r>
              <a:rPr lang="en"/>
              <a:t> module</a:t>
            </a:r>
            <a:endParaRPr/>
          </a:p>
        </p:txBody>
      </p:sp>
      <p:pic>
        <p:nvPicPr>
          <p:cNvPr id="788" name="Google Shape;788;p77"/>
          <p:cNvPicPr preferRelativeResize="0"/>
          <p:nvPr/>
        </p:nvPicPr>
        <p:blipFill rotWithShape="1">
          <a:blip r:embed="rId4">
            <a:alphaModFix/>
          </a:blip>
          <a:srcRect b="0" l="0" r="12157" t="0"/>
          <a:stretch/>
        </p:blipFill>
        <p:spPr>
          <a:xfrm>
            <a:off x="311699" y="1402325"/>
            <a:ext cx="4759726" cy="35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77" title="mcu-069c20c92e0ec6b6e163f3030c69d2a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6050" y="2486825"/>
            <a:ext cx="2415050" cy="24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8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8"/>
          <p:cNvSpPr txBox="1"/>
          <p:nvPr>
            <p:ph idx="1" type="body"/>
          </p:nvPr>
        </p:nvSpPr>
        <p:spPr>
          <a:xfrm>
            <a:off x="311700" y="185525"/>
            <a:ext cx="4991100" cy="47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WiFi </a:t>
            </a:r>
            <a:br>
              <a:rPr b="1" lang="en" sz="1800"/>
            </a:br>
            <a:r>
              <a:rPr b="1" lang="en" u="sng">
                <a:solidFill>
                  <a:schemeClr val="hlink"/>
                </a:solidFill>
                <a:hlinkClick r:id="rId3"/>
              </a:rPr>
              <a:t>network.WLAN</a:t>
            </a:r>
            <a:r>
              <a:rPr b="1" lang="en"/>
              <a:t> </a:t>
            </a:r>
            <a:br>
              <a:rPr b="1" lang="en"/>
            </a:br>
            <a:br>
              <a:rPr b="1" lang="en" sz="1800"/>
            </a:br>
            <a:r>
              <a:rPr b="1" lang="en" sz="1800"/>
              <a:t>Ethernet </a:t>
            </a:r>
            <a:br>
              <a:rPr b="1" lang="en" sz="1800"/>
            </a:br>
            <a:r>
              <a:rPr b="1" lang="en" u="sng">
                <a:solidFill>
                  <a:schemeClr val="hlink"/>
                </a:solidFill>
                <a:hlinkClick r:id="rId4"/>
              </a:rPr>
              <a:t>network.LAN</a:t>
            </a:r>
            <a:br>
              <a:rPr b="1" lang="en" sz="1800"/>
            </a:b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BLE - Bluetooth Low Energy</a:t>
            </a:r>
            <a:br>
              <a:rPr lang="en"/>
            </a:br>
            <a:r>
              <a:rPr b="1"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aioble</a:t>
            </a:r>
            <a:r>
              <a:rPr b="1" lang="en"/>
              <a:t> - </a:t>
            </a:r>
            <a:r>
              <a:rPr lang="en"/>
              <a:t>high-level application API, asyncio</a:t>
            </a:r>
            <a:br>
              <a:rPr b="1" lang="en"/>
            </a:br>
            <a:r>
              <a:rPr b="1"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bluetooth</a:t>
            </a:r>
            <a:r>
              <a:rPr b="1" lang="en"/>
              <a:t> </a:t>
            </a:r>
            <a:r>
              <a:rPr lang="en"/>
              <a:t>- low-level hardware-layer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" sz="1800"/>
            </a:br>
            <a:r>
              <a:rPr b="1" lang="en" sz="1800"/>
              <a:t>Cellular (4G / LTE) </a:t>
            </a:r>
            <a:br>
              <a:rPr b="1" lang="en" sz="1800"/>
            </a:br>
            <a:r>
              <a:rPr b="1"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network.PPP</a:t>
            </a:r>
            <a:br>
              <a:rPr b="1" lang="en" sz="1800"/>
            </a:br>
            <a:br>
              <a:rPr b="1" lang="en" sz="1800"/>
            </a:br>
            <a:r>
              <a:rPr b="1" lang="en" sz="1800"/>
              <a:t>LoRa / LoRaWAN </a:t>
            </a:r>
            <a:br>
              <a:rPr b="1" lang="en" sz="1800"/>
            </a:br>
            <a:r>
              <a:rPr b="1" lang="en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micropython-lib: lora</a:t>
            </a:r>
            <a:r>
              <a:rPr lang="en"/>
              <a:t> </a:t>
            </a:r>
            <a:endParaRPr/>
          </a:p>
        </p:txBody>
      </p:sp>
      <p:sp>
        <p:nvSpPr>
          <p:cNvPr id="797" name="Google Shape;797;p78"/>
          <p:cNvSpPr txBox="1"/>
          <p:nvPr>
            <p:ph type="title"/>
          </p:nvPr>
        </p:nvSpPr>
        <p:spPr>
          <a:xfrm>
            <a:off x="6317925" y="445025"/>
            <a:ext cx="2514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Connectivity</a:t>
            </a:r>
            <a:endParaRPr/>
          </a:p>
        </p:txBody>
      </p:sp>
      <p:pic>
        <p:nvPicPr>
          <p:cNvPr id="798" name="Google Shape;798;p78" title="LoRaWAN_Logo.svg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0025" y="4180907"/>
            <a:ext cx="1947899" cy="62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8" title="WiFi_Logo.svg.png"/>
          <p:cNvPicPr preferRelativeResize="0"/>
          <p:nvPr/>
        </p:nvPicPr>
        <p:blipFill rotWithShape="1">
          <a:blip r:embed="rId10">
            <a:alphaModFix/>
          </a:blip>
          <a:srcRect b="0" l="3440" r="-3439" t="0"/>
          <a:stretch/>
        </p:blipFill>
        <p:spPr>
          <a:xfrm>
            <a:off x="4186475" y="220808"/>
            <a:ext cx="1227750" cy="72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8" title="Bluetooth.png"/>
          <p:cNvPicPr preferRelativeResize="0"/>
          <p:nvPr/>
        </p:nvPicPr>
        <p:blipFill rotWithShape="1">
          <a:blip r:embed="rId11">
            <a:alphaModFix/>
          </a:blip>
          <a:srcRect b="15441" l="11699" r="0" t="19267"/>
          <a:stretch/>
        </p:blipFill>
        <p:spPr>
          <a:xfrm>
            <a:off x="4152950" y="2157478"/>
            <a:ext cx="2090376" cy="7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8" title="4g-lte.jpg"/>
          <p:cNvPicPr preferRelativeResize="0"/>
          <p:nvPr/>
        </p:nvPicPr>
        <p:blipFill rotWithShape="1">
          <a:blip r:embed="rId12">
            <a:alphaModFix/>
          </a:blip>
          <a:srcRect b="23899" l="13038" r="15517" t="26371"/>
          <a:stretch/>
        </p:blipFill>
        <p:spPr>
          <a:xfrm>
            <a:off x="4256225" y="3123779"/>
            <a:ext cx="1227750" cy="8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78" title="ethernet-.jpg"/>
          <p:cNvPicPr preferRelativeResize="0"/>
          <p:nvPr/>
        </p:nvPicPr>
        <p:blipFill rotWithShape="1">
          <a:blip r:embed="rId13">
            <a:alphaModFix/>
          </a:blip>
          <a:srcRect b="10754" l="0" r="0" t="13453"/>
          <a:stretch/>
        </p:blipFill>
        <p:spPr>
          <a:xfrm>
            <a:off x="4118550" y="1109025"/>
            <a:ext cx="1068075" cy="8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9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9"/>
          <p:cNvSpPr txBox="1"/>
          <p:nvPr>
            <p:ph idx="1" type="body"/>
          </p:nvPr>
        </p:nvSpPr>
        <p:spPr>
          <a:xfrm>
            <a:off x="311700" y="1000075"/>
            <a:ext cx="5447700" cy="3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Enabled on most ports/hardware</a:t>
            </a:r>
            <a:br>
              <a:rPr lang="en" sz="1600"/>
            </a:br>
            <a:r>
              <a:rPr lang="en" sz="1600"/>
              <a:t>(with sufficient resources)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Internal FLASH</a:t>
            </a:r>
            <a:r>
              <a:rPr lang="en" sz="1600"/>
              <a:t> and/or </a:t>
            </a:r>
            <a:r>
              <a:rPr b="1" lang="en" sz="1600"/>
              <a:t>SDCard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LittleFS</a:t>
            </a:r>
            <a:r>
              <a:rPr lang="en" sz="1600"/>
              <a:t> or </a:t>
            </a:r>
            <a:r>
              <a:rPr b="1" lang="en" sz="1600"/>
              <a:t>FAT32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Save/load from standard files</a:t>
            </a:r>
            <a:r>
              <a:rPr lang="en" sz="1600"/>
              <a:t> [1]</a:t>
            </a:r>
            <a:br>
              <a:rPr lang="en" sz="1600"/>
            </a:br>
            <a:br>
              <a:rPr lang="en" sz="1600"/>
            </a:br>
            <a:r>
              <a:rPr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https://docs.micropython.org</a:t>
            </a:r>
            <a:br>
              <a:rPr lang="en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/en/latest/reference/filesystem.html</a:t>
            </a:r>
            <a:r>
              <a:rPr lang="en" sz="1600"/>
              <a:t> </a:t>
            </a:r>
            <a:endParaRPr sz="1600"/>
          </a:p>
        </p:txBody>
      </p:sp>
      <p:sp>
        <p:nvSpPr>
          <p:cNvPr id="810" name="Google Shape;810;p79"/>
          <p:cNvSpPr txBox="1"/>
          <p:nvPr>
            <p:ph idx="2" type="body"/>
          </p:nvPr>
        </p:nvSpPr>
        <p:spPr>
          <a:xfrm>
            <a:off x="4166950" y="951175"/>
            <a:ext cx="469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Tool for </a:t>
            </a:r>
            <a:r>
              <a:rPr b="1" lang="en" sz="1600"/>
              <a:t>PC &lt;-&gt; microcontroller communication</a:t>
            </a:r>
            <a:br>
              <a:rPr lang="en" sz="1600"/>
            </a:b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6"/>
              </a:rPr>
              <a:t>https://docs.micropython.org</a:t>
            </a:r>
            <a:br>
              <a:rPr lang="en" sz="1600" u="sng">
                <a:solidFill>
                  <a:schemeClr val="hlink"/>
                </a:solidFill>
                <a:hlinkClick r:id="rId7"/>
              </a:rPr>
            </a:br>
            <a:r>
              <a:rPr lang="en" sz="1600" u="sng">
                <a:solidFill>
                  <a:schemeClr val="hlink"/>
                </a:solidFill>
                <a:hlinkClick r:id="rId8"/>
              </a:rPr>
              <a:t>/en/latest/reference/mpremote.html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Copy from device</a:t>
            </a:r>
            <a:br>
              <a:rPr lang="en" sz="1600"/>
            </a:br>
            <a:br>
              <a:rPr lang="en" sz="1600"/>
            </a:br>
            <a:r>
              <a:rPr lang="en" sz="1600"/>
              <a:t>	mpremote cp -r :images/ ./data/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Copy to device</a:t>
            </a:r>
            <a:br>
              <a:rPr lang="en" sz="1600"/>
            </a:br>
            <a:br>
              <a:rPr lang="en" sz="1600"/>
            </a:br>
            <a:r>
              <a:rPr lang="en" sz="1600"/>
              <a:t>	mpremote cp ./model.trees.csv ./models/</a:t>
            </a:r>
            <a:endParaRPr sz="1600"/>
          </a:p>
        </p:txBody>
      </p:sp>
      <p:sp>
        <p:nvSpPr>
          <p:cNvPr id="811" name="Google Shape;811;p79"/>
          <p:cNvSpPr txBox="1"/>
          <p:nvPr/>
        </p:nvSpPr>
        <p:spPr>
          <a:xfrm>
            <a:off x="228775" y="4507800"/>
            <a:ext cx="42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12" name="Google Shape;812;p79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File system</a:t>
            </a:r>
            <a:endParaRPr/>
          </a:p>
        </p:txBody>
      </p:sp>
      <p:sp>
        <p:nvSpPr>
          <p:cNvPr id="813" name="Google Shape;813;p79"/>
          <p:cNvSpPr txBox="1"/>
          <p:nvPr/>
        </p:nvSpPr>
        <p:spPr>
          <a:xfrm>
            <a:off x="311700" y="4504800"/>
            <a:ext cx="41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1. Using micropython-npyfile to read/write Numpy .npy files</a:t>
            </a:r>
            <a:br>
              <a:rPr b="1" lang="en">
                <a:solidFill>
                  <a:schemeClr val="dk2"/>
                </a:solidFill>
              </a:rPr>
            </a:br>
            <a:r>
              <a:rPr lang="en" sz="10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https://github.com/jonnor/micropython-npyfile/</a:t>
            </a:r>
            <a:endParaRPr/>
          </a:p>
        </p:txBody>
      </p:sp>
      <p:sp>
        <p:nvSpPr>
          <p:cNvPr id="814" name="Google Shape;814;p79"/>
          <p:cNvSpPr txBox="1"/>
          <p:nvPr>
            <p:ph type="title"/>
          </p:nvPr>
        </p:nvSpPr>
        <p:spPr>
          <a:xfrm>
            <a:off x="4215700" y="441025"/>
            <a:ext cx="397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mpremote</a:t>
            </a:r>
            <a:endParaRPr/>
          </a:p>
        </p:txBody>
      </p:sp>
      <p:pic>
        <p:nvPicPr>
          <p:cNvPr id="815" name="Google Shape;815;p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6"/>
          <p:cNvGrpSpPr/>
          <p:nvPr/>
        </p:nvGrpSpPr>
        <p:grpSpPr>
          <a:xfrm>
            <a:off x="1312175" y="1993975"/>
            <a:ext cx="1484100" cy="1639800"/>
            <a:chOff x="2005525" y="789950"/>
            <a:chExt cx="1484100" cy="1639800"/>
          </a:xfrm>
        </p:grpSpPr>
        <p:sp>
          <p:nvSpPr>
            <p:cNvPr id="173" name="Google Shape;173;p26"/>
            <p:cNvSpPr/>
            <p:nvPr/>
          </p:nvSpPr>
          <p:spPr>
            <a:xfrm>
              <a:off x="2005525" y="789950"/>
              <a:ext cx="1484100" cy="1639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2103350" y="893500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Pre-process</a:t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2103350" y="1399913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 model</a:t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103350" y="1906325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Post-process</a:t>
              </a:r>
              <a:endParaRPr/>
            </a:p>
          </p:txBody>
        </p:sp>
      </p:grpSp>
      <p:sp>
        <p:nvSpPr>
          <p:cNvPr id="177" name="Google Shape;177;p26"/>
          <p:cNvSpPr txBox="1"/>
          <p:nvPr/>
        </p:nvSpPr>
        <p:spPr>
          <a:xfrm>
            <a:off x="1185150" y="821875"/>
            <a:ext cx="216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1) </a:t>
            </a:r>
            <a:r>
              <a:rPr lang="en" sz="1800">
                <a:solidFill>
                  <a:schemeClr val="dk2"/>
                </a:solidFill>
              </a:rPr>
              <a:t>Train model</a:t>
            </a:r>
            <a:br>
              <a:rPr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on PC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6071950" y="1535550"/>
            <a:ext cx="1288800" cy="400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5768600" y="821875"/>
            <a:ext cx="194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2) </a:t>
            </a:r>
            <a:r>
              <a:rPr lang="en" sz="1800">
                <a:solidFill>
                  <a:schemeClr val="dk2"/>
                </a:solidFill>
              </a:rPr>
              <a:t>Run</a:t>
            </a:r>
            <a:br>
              <a:rPr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on Device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180" name="Google Shape;180;p26"/>
          <p:cNvGrpSpPr/>
          <p:nvPr/>
        </p:nvGrpSpPr>
        <p:grpSpPr>
          <a:xfrm>
            <a:off x="5974300" y="2038550"/>
            <a:ext cx="1484100" cy="1639800"/>
            <a:chOff x="7465550" y="1878500"/>
            <a:chExt cx="1484100" cy="1639800"/>
          </a:xfrm>
        </p:grpSpPr>
        <p:sp>
          <p:nvSpPr>
            <p:cNvPr id="181" name="Google Shape;181;p26"/>
            <p:cNvSpPr/>
            <p:nvPr/>
          </p:nvSpPr>
          <p:spPr>
            <a:xfrm>
              <a:off x="7465550" y="1878500"/>
              <a:ext cx="1484100" cy="1639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7563375" y="1982050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Pre-process</a:t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7563375" y="2488463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 model</a:t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7563375" y="2994875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Post-process</a:t>
              </a:r>
              <a:endParaRPr/>
            </a:p>
          </p:txBody>
        </p:sp>
      </p:grpSp>
      <p:sp>
        <p:nvSpPr>
          <p:cNvPr id="185" name="Google Shape;185;p26"/>
          <p:cNvSpPr/>
          <p:nvPr/>
        </p:nvSpPr>
        <p:spPr>
          <a:xfrm>
            <a:off x="1655550" y="1463062"/>
            <a:ext cx="797350" cy="456014"/>
          </a:xfrm>
          <a:prstGeom prst="flowChartMagneticDisk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Data</a:t>
            </a:r>
            <a:endParaRPr b="1" sz="1100"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" y="877400"/>
            <a:ext cx="1033200" cy="10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026" y="983876"/>
            <a:ext cx="972678" cy="9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275300" y="162000"/>
            <a:ext cx="86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93175" y="3140300"/>
            <a:ext cx="1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Deep-learning pipeline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7458388" y="2955500"/>
            <a:ext cx="103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Embedded optimized</a:t>
            </a:r>
            <a:br>
              <a:rPr b="1" lang="en" sz="1200">
                <a:solidFill>
                  <a:schemeClr val="dk2"/>
                </a:solidFill>
              </a:rPr>
            </a:br>
            <a:r>
              <a:rPr b="1" lang="en" sz="1200">
                <a:solidFill>
                  <a:schemeClr val="dk2"/>
                </a:solidFill>
              </a:rPr>
              <a:t>pipeline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3154936" y="249647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conversion tools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275300" y="162000"/>
            <a:ext cx="86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TinyML challenge: </a:t>
            </a:r>
            <a:r>
              <a:rPr b="1" lang="en" sz="2400">
                <a:solidFill>
                  <a:schemeClr val="dk2"/>
                </a:solidFill>
              </a:rPr>
              <a:t>PC/host</a:t>
            </a:r>
            <a:r>
              <a:rPr lang="en" sz="2400">
                <a:solidFill>
                  <a:schemeClr val="dk2"/>
                </a:solidFill>
              </a:rPr>
              <a:t> vs </a:t>
            </a:r>
            <a:r>
              <a:rPr b="1" lang="en" sz="2400">
                <a:solidFill>
                  <a:schemeClr val="dk2"/>
                </a:solidFill>
              </a:rPr>
              <a:t>embedded/device</a:t>
            </a:r>
            <a:r>
              <a:rPr lang="en" sz="2400">
                <a:solidFill>
                  <a:schemeClr val="dk2"/>
                </a:solidFill>
              </a:rPr>
              <a:t> pipeline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626" y="3796567"/>
            <a:ext cx="521111" cy="5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6">
            <a:alphaModFix/>
          </a:blip>
          <a:srcRect b="20922" l="17785" r="18074" t="17900"/>
          <a:stretch/>
        </p:blipFill>
        <p:spPr>
          <a:xfrm>
            <a:off x="1283975" y="3708676"/>
            <a:ext cx="1131024" cy="60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950" y="3741025"/>
            <a:ext cx="556026" cy="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2275" y="3829162"/>
            <a:ext cx="521100" cy="5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93175" y="2053475"/>
            <a:ext cx="12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RAM (min)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10 GB+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7664150" y="2053475"/>
            <a:ext cx="115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RAM (max):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1 MB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3127550" y="196422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3162051" y="305107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2545050" y="3709975"/>
            <a:ext cx="434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Challenges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Very different constraints in the two environments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The two pipelines must be 100% compatible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Pre- and post-processing often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application-specific, Turing complet</a:t>
            </a:r>
            <a:r>
              <a:rPr lang="en" sz="1200">
                <a:solidFill>
                  <a:schemeClr val="dk2"/>
                </a:solidFill>
              </a:rPr>
              <a:t>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Different languages, tools, libraries, cultures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2913250" y="1535550"/>
            <a:ext cx="30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410675" y="4570475"/>
            <a:ext cx="23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“Data Scientist land”</a:t>
            </a:r>
            <a:endParaRPr i="1" sz="1800">
              <a:solidFill>
                <a:schemeClr val="dk2"/>
              </a:solidFill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6201375" y="4541725"/>
            <a:ext cx="279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“Firmware Engineer land”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05" name="Google Shape;205;p26" title="Colored_Positive.png"/>
          <p:cNvPicPr preferRelativeResize="0"/>
          <p:nvPr/>
        </p:nvPicPr>
        <p:blipFill rotWithShape="1">
          <a:blip r:embed="rId9">
            <a:alphaModFix/>
          </a:blip>
          <a:srcRect b="32327" l="0" r="38796" t="0"/>
          <a:stretch/>
        </p:blipFill>
        <p:spPr>
          <a:xfrm>
            <a:off x="7887725" y="3829150"/>
            <a:ext cx="972675" cy="543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0"/>
          <p:cNvSpPr txBox="1"/>
          <p:nvPr>
            <p:ph type="title"/>
          </p:nvPr>
        </p:nvSpPr>
        <p:spPr>
          <a:xfrm>
            <a:off x="4937350" y="445025"/>
            <a:ext cx="389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mip</a:t>
            </a:r>
            <a:r>
              <a:rPr lang="en"/>
              <a:t> - package manager</a:t>
            </a:r>
            <a:endParaRPr/>
          </a:p>
        </p:txBody>
      </p:sp>
      <p:sp>
        <p:nvSpPr>
          <p:cNvPr id="821" name="Google Shape;821;p80"/>
          <p:cNvSpPr txBox="1"/>
          <p:nvPr>
            <p:ph idx="1" type="body"/>
          </p:nvPr>
        </p:nvSpPr>
        <p:spPr>
          <a:xfrm>
            <a:off x="382500" y="445025"/>
            <a:ext cx="5542800" cy="4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Install from micropython-lib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mpremote install requests</a:t>
            </a:r>
            <a:br>
              <a:rPr lang="en" sz="1600"/>
            </a:br>
            <a:br>
              <a:rPr lang="en" sz="1600"/>
            </a:br>
            <a:r>
              <a:rPr b="1" lang="en" sz="1600"/>
              <a:t>Third party packages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600">
                <a:solidFill>
                  <a:schemeClr val="dk1"/>
                </a:solidFill>
              </a:rPr>
            </a:br>
            <a:r>
              <a:rPr i="1" lang="en" sz="1600">
                <a:solidFill>
                  <a:schemeClr val="dk1"/>
                </a:solidFill>
              </a:rPr>
              <a:t>	</a:t>
            </a:r>
            <a:r>
              <a:rPr lang="en" sz="1600">
                <a:solidFill>
                  <a:schemeClr val="dk1"/>
                </a:solidFill>
              </a:rPr>
              <a:t>mpremote install github:jonnor/micropython-zipfile</a:t>
            </a:r>
            <a:br>
              <a:rPr lang="en" sz="1600">
                <a:solidFill>
                  <a:schemeClr val="dk1"/>
                </a:solidFill>
              </a:rPr>
            </a:br>
            <a:br>
              <a:rPr i="1" lang="en" sz="1600">
                <a:solidFill>
                  <a:schemeClr val="dk1"/>
                </a:solidFill>
              </a:rPr>
            </a:br>
            <a:r>
              <a:rPr b="1" lang="en" sz="1600"/>
              <a:t>Can run directly on device [1]</a:t>
            </a:r>
            <a:endParaRPr b="1" sz="16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import mip</a:t>
            </a:r>
            <a:br>
              <a:rPr lang="en" sz="1600"/>
            </a:br>
            <a:r>
              <a:rPr lang="en" sz="1600"/>
              <a:t>	mip.install(‘requests’)</a:t>
            </a:r>
            <a:br>
              <a:rPr lang="en" sz="1600"/>
            </a:b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Install native C modules at runtime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en" sz="1600">
                <a:solidFill>
                  <a:schemeClr val="dk1"/>
                </a:solidFill>
              </a:rPr>
            </a:br>
            <a:r>
              <a:rPr i="1" lang="en" sz="1600">
                <a:solidFill>
                  <a:schemeClr val="dk1"/>
                </a:solidFill>
              </a:rPr>
              <a:t>	mpremote mip install </a:t>
            </a:r>
            <a:r>
              <a:rPr i="1"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https://example.net/</a:t>
            </a:r>
            <a:br>
              <a:rPr i="1" lang="en" sz="1600">
                <a:solidFill>
                  <a:schemeClr val="dk1"/>
                </a:solidFill>
              </a:rPr>
            </a:br>
            <a:r>
              <a:rPr i="1" lang="en" sz="1600">
                <a:solidFill>
                  <a:schemeClr val="dk1"/>
                </a:solidFill>
              </a:rPr>
              <a:t>	</a:t>
            </a:r>
            <a:r>
              <a:rPr b="1" i="1" lang="en" sz="1600">
                <a:solidFill>
                  <a:schemeClr val="dk1"/>
                </a:solidFill>
              </a:rPr>
              <a:t>xtensawin</a:t>
            </a:r>
            <a:r>
              <a:rPr i="1" lang="en" sz="1600">
                <a:solidFill>
                  <a:schemeClr val="dk1"/>
                </a:solidFill>
              </a:rPr>
              <a:t>_</a:t>
            </a:r>
            <a:r>
              <a:rPr b="1" i="1" lang="en" sz="1600">
                <a:solidFill>
                  <a:schemeClr val="dk1"/>
                </a:solidFill>
              </a:rPr>
              <a:t>6.2*</a:t>
            </a:r>
            <a:r>
              <a:rPr i="1" lang="en" sz="1600">
                <a:solidFill>
                  <a:schemeClr val="dk1"/>
                </a:solidFill>
              </a:rPr>
              <a:t>/emlearn_trees.mpy</a:t>
            </a:r>
            <a:endParaRPr sz="1600"/>
          </a:p>
        </p:txBody>
      </p:sp>
      <p:pic>
        <p:nvPicPr>
          <p:cNvPr id="822" name="Google Shape;82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0"/>
          <p:cNvSpPr txBox="1"/>
          <p:nvPr/>
        </p:nvSpPr>
        <p:spPr>
          <a:xfrm>
            <a:off x="5218150" y="3295650"/>
            <a:ext cx="382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 Assuming device has Internet over WiFi/Ethernet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* </a:t>
            </a:r>
            <a:r>
              <a:rPr lang="en" sz="1200">
                <a:solidFill>
                  <a:schemeClr val="dk1"/>
                </a:solidFill>
              </a:rPr>
              <a:t>Specify architecture + MicroPython ABI version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data processing in MicroPython</a:t>
            </a:r>
            <a:endParaRPr/>
          </a:p>
        </p:txBody>
      </p:sp>
      <p:sp>
        <p:nvSpPr>
          <p:cNvPr id="829" name="Google Shape;829;p81"/>
          <p:cNvSpPr txBox="1"/>
          <p:nvPr>
            <p:ph idx="1" type="body"/>
          </p:nvPr>
        </p:nvSpPr>
        <p:spPr>
          <a:xfrm>
            <a:off x="311700" y="1152475"/>
            <a:ext cx="4941900" cy="3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Specialized code emitters  - numba.jit style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@micropython.native / @viper</a:t>
            </a:r>
            <a:br>
              <a:rPr lang="en" sz="18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https://docs.micropython.org/en/latest/reference/speed_python.html</a:t>
            </a:r>
            <a:br>
              <a:rPr lang="en" sz="1200" u="sng">
                <a:solidFill>
                  <a:schemeClr val="hlink"/>
                </a:solidFill>
                <a:hlinkClick r:id="rId4"/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#the-native-code-emitter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Inline assembler</a:t>
            </a:r>
            <a:br>
              <a:rPr lang="en" sz="18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https://docs.micropython.org/en/latest/pyboard/tutorial/assembler.html</a:t>
            </a:r>
            <a:r>
              <a:rPr lang="en" sz="1200"/>
              <a:t>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C modules</a:t>
            </a:r>
            <a:br>
              <a:rPr lang="en" sz="18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https://docs.micropython.org/en/latest/develop/cmodules.html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https://docs.micropython.org/en/latest/develop/natmod.html</a:t>
            </a:r>
            <a:r>
              <a:rPr lang="en" sz="1200"/>
              <a:t> </a:t>
            </a:r>
            <a:endParaRPr sz="1200"/>
          </a:p>
        </p:txBody>
      </p:sp>
      <p:pic>
        <p:nvPicPr>
          <p:cNvPr id="830" name="Google Shape;830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1"/>
          <p:cNvSpPr txBox="1"/>
          <p:nvPr/>
        </p:nvSpPr>
        <p:spPr>
          <a:xfrm>
            <a:off x="5427425" y="1888175"/>
            <a:ext cx="3495900" cy="21051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29">
                <a:solidFill>
                  <a:schemeClr val="dk2"/>
                </a:solidFill>
              </a:rPr>
              <a:t>PyData ZA 2024</a:t>
            </a:r>
            <a:br>
              <a:rPr lang="en" sz="1829">
                <a:solidFill>
                  <a:schemeClr val="dk2"/>
                </a:solidFill>
              </a:rPr>
            </a:br>
            <a:r>
              <a:rPr i="1" lang="en" sz="1829">
                <a:solidFill>
                  <a:schemeClr val="dk2"/>
                </a:solidFill>
              </a:rPr>
              <a:t>Sensor data processing</a:t>
            </a:r>
            <a:br>
              <a:rPr i="1" lang="en" sz="1829">
                <a:solidFill>
                  <a:schemeClr val="dk2"/>
                </a:solidFill>
              </a:rPr>
            </a:br>
            <a:r>
              <a:rPr i="1" lang="en" sz="1829">
                <a:solidFill>
                  <a:schemeClr val="dk2"/>
                </a:solidFill>
              </a:rPr>
              <a:t>on microcontrollers with MicroPython</a:t>
            </a:r>
            <a:br>
              <a:rPr lang="en" sz="1430">
                <a:solidFill>
                  <a:schemeClr val="dk2"/>
                </a:solidFill>
              </a:rPr>
            </a:br>
            <a:r>
              <a:rPr lang="en" sz="1230" u="sng">
                <a:solidFill>
                  <a:schemeClr val="hlink"/>
                </a:solidFill>
                <a:hlinkClick r:id="rId10"/>
              </a:rPr>
              <a:t>https://www.youtube.com/watch?v=vBiji9IFJJs</a:t>
            </a:r>
            <a:r>
              <a:rPr lang="en" sz="1230">
                <a:solidFill>
                  <a:schemeClr val="dk2"/>
                </a:solidFill>
              </a:rPr>
              <a:t> </a:t>
            </a:r>
            <a:br>
              <a:rPr lang="en" sz="1430">
                <a:solidFill>
                  <a:schemeClr val="dk2"/>
                </a:solidFill>
              </a:rPr>
            </a:br>
            <a:r>
              <a:rPr lang="en" sz="123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https://za.pycon.org/talks/31-sensor-data-processing-on-microcontrollers-with-micropython/</a:t>
            </a:r>
            <a:endParaRPr sz="1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2"/>
          <p:cNvSpPr txBox="1"/>
          <p:nvPr>
            <p:ph type="title"/>
          </p:nvPr>
        </p:nvSpPr>
        <p:spPr>
          <a:xfrm>
            <a:off x="311700" y="140225"/>
            <a:ext cx="43455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Continuous measurement</a:t>
            </a:r>
            <a:endParaRPr sz="2820"/>
          </a:p>
        </p:txBody>
      </p:sp>
      <p:sp>
        <p:nvSpPr>
          <p:cNvPr id="837" name="Google Shape;837;p82"/>
          <p:cNvSpPr txBox="1"/>
          <p:nvPr>
            <p:ph idx="1" type="body"/>
          </p:nvPr>
        </p:nvSpPr>
        <p:spPr>
          <a:xfrm>
            <a:off x="1378377" y="3417600"/>
            <a:ext cx="41382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/>
              <a:t>Classify data using a </a:t>
            </a:r>
            <a:r>
              <a:rPr b="1" lang="en"/>
              <a:t>Decision Tree</a:t>
            </a:r>
            <a:r>
              <a:rPr lang="en"/>
              <a:t> </a:t>
            </a:r>
            <a:br>
              <a:rPr lang="en" sz="1400"/>
            </a:br>
            <a:r>
              <a:rPr lang="en" sz="1400"/>
              <a:t>l</a:t>
            </a:r>
            <a:r>
              <a:rPr i="1" lang="en" sz="1400"/>
              <a:t>ying/walking/standing/grazing/ruminating</a:t>
            </a:r>
            <a:br>
              <a:rPr i="1" lang="en" sz="1400"/>
            </a:br>
            <a:r>
              <a:rPr i="1" lang="en" sz="1400"/>
              <a:t>6 bytes / minute</a:t>
            </a:r>
            <a:endParaRPr sz="1400"/>
          </a:p>
        </p:txBody>
      </p:sp>
      <p:pic>
        <p:nvPicPr>
          <p:cNvPr id="838" name="Google Shape;83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2"/>
          <p:cNvPicPr preferRelativeResize="0"/>
          <p:nvPr/>
        </p:nvPicPr>
        <p:blipFill rotWithShape="1">
          <a:blip r:embed="rId4">
            <a:alphaModFix/>
          </a:blip>
          <a:srcRect b="268" l="10625" r="34293" t="268"/>
          <a:stretch/>
        </p:blipFill>
        <p:spPr>
          <a:xfrm>
            <a:off x="6563825" y="0"/>
            <a:ext cx="2580175" cy="3107703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2"/>
          <p:cNvSpPr txBox="1"/>
          <p:nvPr/>
        </p:nvSpPr>
        <p:spPr>
          <a:xfrm>
            <a:off x="6598861" y="2530681"/>
            <a:ext cx="2322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00" lIns="46600" spcFirstLastPara="1" rIns="46600" wrap="square" tIns="46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87">
                <a:solidFill>
                  <a:srgbClr val="595959"/>
                </a:solidFill>
                <a:highlight>
                  <a:schemeClr val="lt1"/>
                </a:highlight>
              </a:rPr>
              <a:t>Power Efficient Wireless Sensor Node through Edge Intelligence</a:t>
            </a:r>
            <a:endParaRPr b="1" i="1" sz="1087">
              <a:solidFill>
                <a:srgbClr val="595959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87">
                <a:solidFill>
                  <a:srgbClr val="595959"/>
                </a:solidFill>
                <a:highlight>
                  <a:schemeClr val="lt1"/>
                </a:highlight>
              </a:rPr>
              <a:t>Abhishek Damle (2022)</a:t>
            </a:r>
            <a:endParaRPr b="1" sz="1087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  <p:sp>
        <p:nvSpPr>
          <p:cNvPr id="841" name="Google Shape;841;p82"/>
          <p:cNvSpPr txBox="1"/>
          <p:nvPr/>
        </p:nvSpPr>
        <p:spPr>
          <a:xfrm>
            <a:off x="6402736" y="131483"/>
            <a:ext cx="1872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00" lIns="46600" spcFirstLastPara="1" rIns="46600" wrap="square" tIns="46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87">
                <a:solidFill>
                  <a:srgbClr val="595959"/>
                </a:solidFill>
                <a:highlight>
                  <a:schemeClr val="lt1"/>
                </a:highlight>
              </a:rPr>
              <a:t>Health monitoring of cows</a:t>
            </a:r>
            <a:br>
              <a:rPr b="1" i="1" lang="en" sz="1087">
                <a:solidFill>
                  <a:srgbClr val="595959"/>
                </a:solidFill>
                <a:highlight>
                  <a:schemeClr val="lt1"/>
                </a:highlight>
              </a:rPr>
            </a:br>
            <a:r>
              <a:rPr b="1" i="1" lang="en" sz="1087">
                <a:solidFill>
                  <a:srgbClr val="595959"/>
                </a:solidFill>
                <a:highlight>
                  <a:schemeClr val="lt1"/>
                </a:highlight>
              </a:rPr>
              <a:t>using accelerometer</a:t>
            </a:r>
            <a:endParaRPr b="1" sz="1087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  <p:cxnSp>
        <p:nvCxnSpPr>
          <p:cNvPr id="842" name="Google Shape;842;p82"/>
          <p:cNvCxnSpPr/>
          <p:nvPr/>
        </p:nvCxnSpPr>
        <p:spPr>
          <a:xfrm>
            <a:off x="80800" y="4638883"/>
            <a:ext cx="709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43" name="Google Shape;843;p82"/>
          <p:cNvGrpSpPr/>
          <p:nvPr/>
        </p:nvGrpSpPr>
        <p:grpSpPr>
          <a:xfrm>
            <a:off x="241632" y="3810875"/>
            <a:ext cx="899391" cy="738901"/>
            <a:chOff x="1524882" y="3971581"/>
            <a:chExt cx="899391" cy="943800"/>
          </a:xfrm>
        </p:grpSpPr>
        <p:sp>
          <p:nvSpPr>
            <p:cNvPr id="844" name="Google Shape;844;p82"/>
            <p:cNvSpPr/>
            <p:nvPr/>
          </p:nvSpPr>
          <p:spPr>
            <a:xfrm>
              <a:off x="1524882" y="4613138"/>
              <a:ext cx="4497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45" name="Google Shape;845;p82"/>
            <p:cNvSpPr/>
            <p:nvPr/>
          </p:nvSpPr>
          <p:spPr>
            <a:xfrm>
              <a:off x="1974572" y="3971581"/>
              <a:ext cx="4497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cxnSp>
        <p:nvCxnSpPr>
          <p:cNvPr id="846" name="Google Shape;846;p82"/>
          <p:cNvCxnSpPr/>
          <p:nvPr/>
        </p:nvCxnSpPr>
        <p:spPr>
          <a:xfrm>
            <a:off x="241675" y="3849493"/>
            <a:ext cx="0" cy="79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82"/>
          <p:cNvCxnSpPr/>
          <p:nvPr/>
        </p:nvCxnSpPr>
        <p:spPr>
          <a:xfrm>
            <a:off x="5388200" y="3849493"/>
            <a:ext cx="0" cy="79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48" name="Google Shape;848;p82"/>
          <p:cNvSpPr txBox="1"/>
          <p:nvPr/>
        </p:nvSpPr>
        <p:spPr>
          <a:xfrm>
            <a:off x="1335600" y="4668840"/>
            <a:ext cx="10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Active time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849" name="Google Shape;849;p82"/>
          <p:cNvCxnSpPr/>
          <p:nvPr/>
        </p:nvCxnSpPr>
        <p:spPr>
          <a:xfrm>
            <a:off x="216113" y="4886003"/>
            <a:ext cx="105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850" name="Google Shape;850;p82"/>
          <p:cNvCxnSpPr/>
          <p:nvPr/>
        </p:nvCxnSpPr>
        <p:spPr>
          <a:xfrm>
            <a:off x="216125" y="4733965"/>
            <a:ext cx="513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851" name="Google Shape;851;p82"/>
          <p:cNvSpPr txBox="1"/>
          <p:nvPr/>
        </p:nvSpPr>
        <p:spPr>
          <a:xfrm>
            <a:off x="5388200" y="4589404"/>
            <a:ext cx="132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Measurement interval</a:t>
            </a:r>
            <a:endParaRPr b="1" sz="1200">
              <a:solidFill>
                <a:schemeClr val="dk2"/>
              </a:solidFill>
            </a:endParaRPr>
          </a:p>
        </p:txBody>
      </p:sp>
      <p:grpSp>
        <p:nvGrpSpPr>
          <p:cNvPr id="852" name="Google Shape;852;p82"/>
          <p:cNvGrpSpPr/>
          <p:nvPr/>
        </p:nvGrpSpPr>
        <p:grpSpPr>
          <a:xfrm>
            <a:off x="4905529" y="685799"/>
            <a:ext cx="1248856" cy="1166087"/>
            <a:chOff x="3533275" y="2308819"/>
            <a:chExt cx="1672500" cy="1166087"/>
          </a:xfrm>
        </p:grpSpPr>
        <p:sp>
          <p:nvSpPr>
            <p:cNvPr id="853" name="Google Shape;853;p82"/>
            <p:cNvSpPr/>
            <p:nvPr/>
          </p:nvSpPr>
          <p:spPr>
            <a:xfrm>
              <a:off x="3533275" y="2308819"/>
              <a:ext cx="1672500" cy="3693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Processing</a:t>
              </a:r>
              <a:endParaRPr sz="1200"/>
            </a:p>
          </p:txBody>
        </p:sp>
        <p:sp>
          <p:nvSpPr>
            <p:cNvPr id="854" name="Google Shape;854;p82"/>
            <p:cNvSpPr/>
            <p:nvPr/>
          </p:nvSpPr>
          <p:spPr>
            <a:xfrm>
              <a:off x="3533275" y="2707203"/>
              <a:ext cx="1672500" cy="3693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Sensor reading</a:t>
              </a:r>
              <a:endParaRPr sz="1200"/>
            </a:p>
          </p:txBody>
        </p:sp>
        <p:sp>
          <p:nvSpPr>
            <p:cNvPr id="855" name="Google Shape;855;p82"/>
            <p:cNvSpPr/>
            <p:nvPr/>
          </p:nvSpPr>
          <p:spPr>
            <a:xfrm>
              <a:off x="3533275" y="3105606"/>
              <a:ext cx="1672500" cy="3693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Send</a:t>
              </a:r>
              <a:endParaRPr sz="1200"/>
            </a:p>
          </p:txBody>
        </p:sp>
      </p:grpSp>
      <p:sp>
        <p:nvSpPr>
          <p:cNvPr id="856" name="Google Shape;856;p82"/>
          <p:cNvSpPr/>
          <p:nvPr/>
        </p:nvSpPr>
        <p:spPr>
          <a:xfrm>
            <a:off x="241675" y="4543801"/>
            <a:ext cx="6411600" cy="651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857" name="Google Shape;857;p82"/>
          <p:cNvCxnSpPr/>
          <p:nvPr/>
        </p:nvCxnSpPr>
        <p:spPr>
          <a:xfrm>
            <a:off x="80800" y="3322508"/>
            <a:ext cx="709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58" name="Google Shape;858;p82"/>
          <p:cNvGrpSpPr/>
          <p:nvPr/>
        </p:nvGrpSpPr>
        <p:grpSpPr>
          <a:xfrm>
            <a:off x="241681" y="2488490"/>
            <a:ext cx="732786" cy="738901"/>
            <a:chOff x="1620331" y="3964000"/>
            <a:chExt cx="732786" cy="943800"/>
          </a:xfrm>
        </p:grpSpPr>
        <p:sp>
          <p:nvSpPr>
            <p:cNvPr id="859" name="Google Shape;859;p82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60" name="Google Shape;860;p82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cxnSp>
        <p:nvCxnSpPr>
          <p:cNvPr id="861" name="Google Shape;861;p82"/>
          <p:cNvCxnSpPr/>
          <p:nvPr/>
        </p:nvCxnSpPr>
        <p:spPr>
          <a:xfrm>
            <a:off x="241675" y="2533118"/>
            <a:ext cx="0" cy="79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82"/>
          <p:cNvCxnSpPr/>
          <p:nvPr/>
        </p:nvCxnSpPr>
        <p:spPr>
          <a:xfrm>
            <a:off x="5388200" y="2533118"/>
            <a:ext cx="0" cy="79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63" name="Google Shape;863;p82"/>
          <p:cNvSpPr/>
          <p:nvPr/>
        </p:nvSpPr>
        <p:spPr>
          <a:xfrm>
            <a:off x="241675" y="3227426"/>
            <a:ext cx="6411600" cy="651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864" name="Google Shape;864;p82"/>
          <p:cNvGrpSpPr/>
          <p:nvPr/>
        </p:nvGrpSpPr>
        <p:grpSpPr>
          <a:xfrm>
            <a:off x="1275131" y="2459265"/>
            <a:ext cx="732786" cy="738901"/>
            <a:chOff x="1620331" y="3964000"/>
            <a:chExt cx="732786" cy="943800"/>
          </a:xfrm>
        </p:grpSpPr>
        <p:sp>
          <p:nvSpPr>
            <p:cNvPr id="865" name="Google Shape;865;p82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66" name="Google Shape;866;p82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grpSp>
        <p:nvGrpSpPr>
          <p:cNvPr id="867" name="Google Shape;867;p82"/>
          <p:cNvGrpSpPr/>
          <p:nvPr/>
        </p:nvGrpSpPr>
        <p:grpSpPr>
          <a:xfrm>
            <a:off x="2448543" y="2488490"/>
            <a:ext cx="732786" cy="738901"/>
            <a:chOff x="1620331" y="3964000"/>
            <a:chExt cx="732786" cy="943800"/>
          </a:xfrm>
        </p:grpSpPr>
        <p:sp>
          <p:nvSpPr>
            <p:cNvPr id="868" name="Google Shape;868;p82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69" name="Google Shape;869;p82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grpSp>
        <p:nvGrpSpPr>
          <p:cNvPr id="870" name="Google Shape;870;p82"/>
          <p:cNvGrpSpPr/>
          <p:nvPr/>
        </p:nvGrpSpPr>
        <p:grpSpPr>
          <a:xfrm>
            <a:off x="3546418" y="2488490"/>
            <a:ext cx="732786" cy="738901"/>
            <a:chOff x="1620331" y="3964000"/>
            <a:chExt cx="732786" cy="943800"/>
          </a:xfrm>
        </p:grpSpPr>
        <p:sp>
          <p:nvSpPr>
            <p:cNvPr id="871" name="Google Shape;871;p82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72" name="Google Shape;872;p82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grpSp>
        <p:nvGrpSpPr>
          <p:cNvPr id="873" name="Google Shape;873;p82"/>
          <p:cNvGrpSpPr/>
          <p:nvPr/>
        </p:nvGrpSpPr>
        <p:grpSpPr>
          <a:xfrm>
            <a:off x="4506181" y="2488490"/>
            <a:ext cx="732786" cy="738901"/>
            <a:chOff x="1620331" y="3964000"/>
            <a:chExt cx="732786" cy="943800"/>
          </a:xfrm>
        </p:grpSpPr>
        <p:sp>
          <p:nvSpPr>
            <p:cNvPr id="874" name="Google Shape;874;p82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75" name="Google Shape;875;p82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grpSp>
        <p:nvGrpSpPr>
          <p:cNvPr id="876" name="Google Shape;876;p82"/>
          <p:cNvGrpSpPr/>
          <p:nvPr/>
        </p:nvGrpSpPr>
        <p:grpSpPr>
          <a:xfrm>
            <a:off x="5388206" y="2458540"/>
            <a:ext cx="732786" cy="738901"/>
            <a:chOff x="1620331" y="3964000"/>
            <a:chExt cx="732786" cy="943800"/>
          </a:xfrm>
        </p:grpSpPr>
        <p:sp>
          <p:nvSpPr>
            <p:cNvPr id="877" name="Google Shape;877;p82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78" name="Google Shape;878;p82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grpSp>
        <p:nvGrpSpPr>
          <p:cNvPr id="879" name="Google Shape;879;p82"/>
          <p:cNvGrpSpPr/>
          <p:nvPr/>
        </p:nvGrpSpPr>
        <p:grpSpPr>
          <a:xfrm>
            <a:off x="5388207" y="3804125"/>
            <a:ext cx="928791" cy="738901"/>
            <a:chOff x="1524882" y="3971581"/>
            <a:chExt cx="928791" cy="943800"/>
          </a:xfrm>
        </p:grpSpPr>
        <p:sp>
          <p:nvSpPr>
            <p:cNvPr id="880" name="Google Shape;880;p82"/>
            <p:cNvSpPr/>
            <p:nvPr/>
          </p:nvSpPr>
          <p:spPr>
            <a:xfrm>
              <a:off x="1524882" y="4613138"/>
              <a:ext cx="4497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81" name="Google Shape;881;p82"/>
            <p:cNvSpPr/>
            <p:nvPr/>
          </p:nvSpPr>
          <p:spPr>
            <a:xfrm>
              <a:off x="1974573" y="3971581"/>
              <a:ext cx="4791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sp>
        <p:nvSpPr>
          <p:cNvPr id="882" name="Google Shape;882;p82"/>
          <p:cNvSpPr txBox="1"/>
          <p:nvPr>
            <p:ph idx="1" type="body"/>
          </p:nvPr>
        </p:nvSpPr>
        <p:spPr>
          <a:xfrm>
            <a:off x="311703" y="1404200"/>
            <a:ext cx="43455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/>
              <a:t>Send accelerometer data continuously</a:t>
            </a:r>
            <a:br>
              <a:rPr lang="en"/>
            </a:br>
            <a:r>
              <a:rPr lang="en" sz="1400"/>
              <a:t>6 kB bytes/minute</a:t>
            </a:r>
            <a:endParaRPr sz="1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toothbrush timer</a:t>
            </a:r>
            <a:endParaRPr/>
          </a:p>
        </p:txBody>
      </p:sp>
      <p:sp>
        <p:nvSpPr>
          <p:cNvPr id="888" name="Google Shape;888;p83"/>
          <p:cNvSpPr txBox="1"/>
          <p:nvPr>
            <p:ph idx="1" type="body"/>
          </p:nvPr>
        </p:nvSpPr>
        <p:spPr>
          <a:xfrm>
            <a:off x="311700" y="3462275"/>
            <a:ext cx="58089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Stock hardware: M5StickC PLUS 2 by M5Stack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~500 lines of MicroPython code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Collected and labeled data in ~1 hour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Data collection and training tools: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https://github.com/emlearn/emlearn-micropython/tree/master/examples/har_trees</a:t>
            </a:r>
            <a:endParaRPr sz="1100"/>
          </a:p>
        </p:txBody>
      </p:sp>
      <p:sp>
        <p:nvSpPr>
          <p:cNvPr id="889" name="Google Shape;889;p83"/>
          <p:cNvSpPr txBox="1"/>
          <p:nvPr/>
        </p:nvSpPr>
        <p:spPr>
          <a:xfrm>
            <a:off x="4541750" y="463625"/>
            <a:ext cx="20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</a:t>
            </a:r>
            <a:br>
              <a:rPr lang="en" sz="1200" u="sng">
                <a:solidFill>
                  <a:schemeClr val="hlink"/>
                </a:solidFill>
                <a:hlinkClick r:id="rId5"/>
              </a:rPr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jonnor/toothbrush/</a:t>
            </a:r>
            <a:r>
              <a:rPr lang="en" sz="1200"/>
              <a:t> </a:t>
            </a:r>
            <a:endParaRPr sz="1200"/>
          </a:p>
        </p:txBody>
      </p:sp>
      <p:pic>
        <p:nvPicPr>
          <p:cNvPr id="890" name="Google Shape;890;p83"/>
          <p:cNvPicPr preferRelativeResize="0"/>
          <p:nvPr/>
        </p:nvPicPr>
        <p:blipFill rotWithShape="1">
          <a:blip r:embed="rId7">
            <a:alphaModFix/>
          </a:blip>
          <a:srcRect b="21844" l="31296" r="8805" t="20671"/>
          <a:stretch/>
        </p:blipFill>
        <p:spPr>
          <a:xfrm>
            <a:off x="311700" y="913825"/>
            <a:ext cx="5442652" cy="26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83"/>
          <p:cNvPicPr preferRelativeResize="0"/>
          <p:nvPr/>
        </p:nvPicPr>
        <p:blipFill rotWithShape="1">
          <a:blip r:embed="rId7">
            <a:alphaModFix/>
          </a:blip>
          <a:srcRect b="0" l="0" r="71806" t="0"/>
          <a:stretch/>
        </p:blipFill>
        <p:spPr>
          <a:xfrm>
            <a:off x="6215850" y="-24725"/>
            <a:ext cx="2928152" cy="51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 for cattle</a:t>
            </a:r>
            <a:endParaRPr/>
          </a:p>
        </p:txBody>
      </p:sp>
      <p:sp>
        <p:nvSpPr>
          <p:cNvPr id="897" name="Google Shape;897;p84"/>
          <p:cNvSpPr txBox="1"/>
          <p:nvPr>
            <p:ph idx="1" type="body"/>
          </p:nvPr>
        </p:nvSpPr>
        <p:spPr>
          <a:xfrm>
            <a:off x="311700" y="771475"/>
            <a:ext cx="4100100" cy="3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b="1" lang="en" sz="1400"/>
              <a:t>Accelerometer</a:t>
            </a:r>
            <a:r>
              <a:rPr lang="en" sz="1400"/>
              <a:t> data</a:t>
            </a:r>
            <a:br>
              <a:rPr lang="en" sz="1400"/>
            </a:br>
            <a:r>
              <a:rPr lang="en" sz="1400"/>
              <a:t>used to </a:t>
            </a:r>
            <a:r>
              <a:rPr b="1" lang="en" sz="1400"/>
              <a:t>detect abnormal behavior</a:t>
            </a:r>
            <a:r>
              <a:rPr lang="en" sz="1400"/>
              <a:t>.</a:t>
            </a:r>
            <a:br>
              <a:rPr lang="en" sz="1400"/>
            </a:br>
            <a:r>
              <a:rPr lang="en" sz="1400"/>
              <a:t>Can indicate </a:t>
            </a:r>
            <a:r>
              <a:rPr b="1" lang="en" sz="1400"/>
              <a:t>health issues</a:t>
            </a:r>
            <a:r>
              <a:rPr lang="en" sz="1400"/>
              <a:t> or other problems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 sz="1400"/>
              <a:t>Classified using a </a:t>
            </a:r>
            <a:r>
              <a:rPr b="1" lang="en" sz="1400"/>
              <a:t>Decision Tree</a:t>
            </a:r>
            <a:r>
              <a:rPr lang="en" sz="1400"/>
              <a:t> </a:t>
            </a:r>
            <a:br>
              <a:rPr lang="en" sz="1400"/>
            </a:br>
            <a:r>
              <a:rPr lang="en" sz="1400"/>
              <a:t>	</a:t>
            </a:r>
            <a:r>
              <a:rPr i="1" lang="en" sz="1400"/>
              <a:t>lying/walking/standing/grazing/ruminating</a:t>
            </a:r>
            <a:br>
              <a:rPr lang="en" sz="1400"/>
            </a:br>
            <a:br>
              <a:rPr lang="en" sz="1400"/>
            </a:br>
            <a:r>
              <a:rPr lang="en" sz="1400"/>
              <a:t>Activity is transmitted using </a:t>
            </a:r>
            <a:r>
              <a:rPr b="1" lang="en" sz="1400"/>
              <a:t>LoRaWAN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 sz="1400"/>
              <a:t>Running ML on-sensor: </a:t>
            </a:r>
            <a:r>
              <a:rPr b="1" lang="en" sz="1400"/>
              <a:t>under 1 mW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b="1" lang="en" sz="1400"/>
              <a:t>50 times lower power</a:t>
            </a:r>
            <a:r>
              <a:rPr lang="en" sz="1400"/>
              <a:t> than sending raw data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98" name="Google Shape;89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84"/>
          <p:cNvPicPr preferRelativeResize="0"/>
          <p:nvPr/>
        </p:nvPicPr>
        <p:blipFill rotWithShape="1">
          <a:blip r:embed="rId4">
            <a:alphaModFix/>
          </a:blip>
          <a:srcRect b="0" l="10806" r="34111" t="537"/>
          <a:stretch/>
        </p:blipFill>
        <p:spPr>
          <a:xfrm>
            <a:off x="4873600" y="0"/>
            <a:ext cx="427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84"/>
          <p:cNvSpPr txBox="1"/>
          <p:nvPr/>
        </p:nvSpPr>
        <p:spPr>
          <a:xfrm>
            <a:off x="360475" y="4348675"/>
            <a:ext cx="24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Power Efficient Wireless Sensor Node through Edge Intelligence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Abhishek Damle (2022)</a:t>
            </a:r>
            <a:endParaRPr b="1" sz="1100">
              <a:solidFill>
                <a:srgbClr val="595959"/>
              </a:solidFill>
            </a:endParaRPr>
          </a:p>
        </p:txBody>
      </p:sp>
      <p:pic>
        <p:nvPicPr>
          <p:cNvPr id="901" name="Google Shape;901;p84"/>
          <p:cNvPicPr preferRelativeResize="0"/>
          <p:nvPr/>
        </p:nvPicPr>
        <p:blipFill rotWithShape="1">
          <a:blip r:embed="rId5">
            <a:alphaModFix/>
          </a:blip>
          <a:srcRect b="25099" l="4648" r="1621" t="6285"/>
          <a:stretch/>
        </p:blipFill>
        <p:spPr>
          <a:xfrm>
            <a:off x="337075" y="3397575"/>
            <a:ext cx="4049358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84"/>
          <p:cNvPicPr preferRelativeResize="0"/>
          <p:nvPr/>
        </p:nvPicPr>
        <p:blipFill rotWithShape="1">
          <a:blip r:embed="rId6">
            <a:alphaModFix/>
          </a:blip>
          <a:srcRect b="40723" l="3589" r="47236" t="9012"/>
          <a:stretch/>
        </p:blipFill>
        <p:spPr>
          <a:xfrm>
            <a:off x="2856775" y="4299350"/>
            <a:ext cx="1743275" cy="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2675" y="4010075"/>
            <a:ext cx="2084375" cy="10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85"/>
          <p:cNvPicPr preferRelativeResize="0"/>
          <p:nvPr/>
        </p:nvPicPr>
        <p:blipFill rotWithShape="1">
          <a:blip r:embed="rId3">
            <a:alphaModFix/>
          </a:blip>
          <a:srcRect b="1963" l="10398" r="27559" t="8806"/>
          <a:stretch/>
        </p:blipFill>
        <p:spPr>
          <a:xfrm>
            <a:off x="0" y="0"/>
            <a:ext cx="47682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85"/>
          <p:cNvSpPr txBox="1"/>
          <p:nvPr>
            <p:ph type="title"/>
          </p:nvPr>
        </p:nvSpPr>
        <p:spPr>
          <a:xfrm>
            <a:off x="5014375" y="216425"/>
            <a:ext cx="38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 earable</a:t>
            </a:r>
            <a:endParaRPr/>
          </a:p>
        </p:txBody>
      </p:sp>
      <p:sp>
        <p:nvSpPr>
          <p:cNvPr id="910" name="Google Shape;910;p85"/>
          <p:cNvSpPr txBox="1"/>
          <p:nvPr/>
        </p:nvSpPr>
        <p:spPr>
          <a:xfrm>
            <a:off x="4906775" y="4366025"/>
            <a:ext cx="416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100">
                <a:solidFill>
                  <a:srgbClr val="595959"/>
                </a:solidFill>
              </a:rPr>
              <a:t>Remote Breathing Rate Tracking in Stationary Position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Using the Motion and Acoustic Sensors of Earables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Tousif Ahmed et.al</a:t>
            </a:r>
            <a:r>
              <a:rPr b="1" lang="en" sz="1100">
                <a:solidFill>
                  <a:srgbClr val="595959"/>
                </a:solidFill>
              </a:rPr>
              <a:t> (202</a:t>
            </a:r>
            <a:r>
              <a:rPr b="1" lang="en" sz="1100">
                <a:solidFill>
                  <a:srgbClr val="595959"/>
                </a:solidFill>
              </a:rPr>
              <a:t>3</a:t>
            </a:r>
            <a:r>
              <a:rPr b="1" lang="en" sz="1100">
                <a:solidFill>
                  <a:srgbClr val="595959"/>
                </a:solidFill>
              </a:rPr>
              <a:t>)</a:t>
            </a:r>
            <a:endParaRPr b="1" sz="1100">
              <a:solidFill>
                <a:srgbClr val="595959"/>
              </a:solidFill>
            </a:endParaRPr>
          </a:p>
        </p:txBody>
      </p:sp>
      <p:sp>
        <p:nvSpPr>
          <p:cNvPr id="911" name="Google Shape;911;p85"/>
          <p:cNvSpPr txBox="1"/>
          <p:nvPr>
            <p:ph idx="1" type="body"/>
          </p:nvPr>
        </p:nvSpPr>
        <p:spPr>
          <a:xfrm>
            <a:off x="5014500" y="923875"/>
            <a:ext cx="3817800" cy="31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Breathing rate</a:t>
            </a:r>
            <a:r>
              <a:rPr lang="en" sz="1400">
                <a:solidFill>
                  <a:srgbClr val="595959"/>
                </a:solidFill>
              </a:rPr>
              <a:t> is critical to monitor for persons with </a:t>
            </a:r>
            <a:r>
              <a:rPr b="1" lang="en" sz="1400">
                <a:solidFill>
                  <a:srgbClr val="595959"/>
                </a:solidFill>
              </a:rPr>
              <a:t>respiratory health problems</a:t>
            </a:r>
            <a:r>
              <a:rPr lang="en" sz="1400">
                <a:solidFill>
                  <a:srgbClr val="595959"/>
                </a:solidFill>
              </a:rPr>
              <a:t>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Monitoring </a:t>
            </a:r>
            <a:r>
              <a:rPr b="1" lang="en" sz="1400">
                <a:solidFill>
                  <a:srgbClr val="595959"/>
                </a:solidFill>
              </a:rPr>
              <a:t>for every-day use</a:t>
            </a:r>
            <a:r>
              <a:rPr lang="en" sz="1400">
                <a:solidFill>
                  <a:srgbClr val="595959"/>
                </a:solidFill>
              </a:rPr>
              <a:t>, not just in clinical context. </a:t>
            </a:r>
            <a:r>
              <a:rPr lang="en" sz="1400">
                <a:solidFill>
                  <a:srgbClr val="595959"/>
                </a:solidFill>
              </a:rPr>
              <a:t>Using earable to replace specialized devices.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Random Forest</a:t>
            </a:r>
            <a:r>
              <a:rPr lang="en" sz="1400">
                <a:solidFill>
                  <a:srgbClr val="595959"/>
                </a:solidFill>
              </a:rPr>
              <a:t> classifier for audio.</a:t>
            </a:r>
            <a:endParaRPr sz="1400">
              <a:solidFill>
                <a:srgbClr val="595959"/>
              </a:solidFill>
            </a:endParaRPr>
          </a:p>
        </p:txBody>
      </p:sp>
      <p:pic>
        <p:nvPicPr>
          <p:cNvPr id="912" name="Google Shape;91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75" y="4554150"/>
            <a:ext cx="3989550" cy="3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85"/>
          <p:cNvPicPr preferRelativeResize="0"/>
          <p:nvPr/>
        </p:nvPicPr>
        <p:blipFill rotWithShape="1">
          <a:blip r:embed="rId5">
            <a:alphaModFix/>
          </a:blip>
          <a:srcRect b="17963" l="0" r="3975" t="3592"/>
          <a:stretch/>
        </p:blipFill>
        <p:spPr>
          <a:xfrm>
            <a:off x="5290062" y="2875125"/>
            <a:ext cx="3542226" cy="7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85"/>
          <p:cNvPicPr preferRelativeResize="0"/>
          <p:nvPr/>
        </p:nvPicPr>
        <p:blipFill rotWithShape="1">
          <a:blip r:embed="rId6">
            <a:alphaModFix/>
          </a:blip>
          <a:srcRect b="0" l="902" r="2057" t="7261"/>
          <a:stretch/>
        </p:blipFill>
        <p:spPr>
          <a:xfrm>
            <a:off x="5154450" y="3626421"/>
            <a:ext cx="3989551" cy="69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API</a:t>
            </a:r>
            <a:endParaRPr/>
          </a:p>
        </p:txBody>
      </p:sp>
      <p:sp>
        <p:nvSpPr>
          <p:cNvPr id="920" name="Google Shape;920;p86"/>
          <p:cNvSpPr txBox="1"/>
          <p:nvPr>
            <p:ph idx="1" type="body"/>
          </p:nvPr>
        </p:nvSpPr>
        <p:spPr>
          <a:xfrm>
            <a:off x="311700" y="1152475"/>
            <a:ext cx="71955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Digital mic (DMIC)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provides batching natively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1" name="Google Shape;92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2" name="Google Shape;922;p86"/>
          <p:cNvGraphicFramePr/>
          <p:nvPr/>
        </p:nvGraphicFramePr>
        <p:xfrm>
          <a:off x="390000" y="234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{6DA08618-FE7F-473E-B3B2-55AC2DD28447}</a:tableStyleId>
              </a:tblPr>
              <a:tblGrid>
                <a:gridCol w="2432200"/>
                <a:gridCol w="2915450"/>
                <a:gridCol w="2673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Audio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</a:rPr>
                        <a:t>Digital mic (DMIC)</a:t>
                      </a:r>
                      <a:br>
                        <a:rPr lang="en" sz="1800">
                          <a:solidFill>
                            <a:schemeClr val="dk2"/>
                          </a:solidFill>
                        </a:rPr>
                      </a:br>
                      <a:r>
                        <a:rPr lang="en" sz="1800">
                          <a:solidFill>
                            <a:schemeClr val="dk2"/>
                          </a:solidFill>
                        </a:rPr>
                        <a:t>Digital Audio Interface (DAI)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https://docs.zephyrproject.org/latest/hardware/peripherals/audio/dmic.html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Images (camera)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</a:rPr>
                        <a:t>Video API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https://docs.zephyrproject.org/latest/hardware/peripherals/video.html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idx="2" type="body"/>
          </p:nvPr>
        </p:nvSpPr>
        <p:spPr>
          <a:xfrm>
            <a:off x="5706575" y="3104575"/>
            <a:ext cx="31566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M</a:t>
            </a:r>
            <a:r>
              <a:rPr lang="en" sz="1800"/>
              <a:t>ost common tasks</a:t>
            </a:r>
            <a:br>
              <a:rPr lang="en" sz="1800"/>
            </a:br>
            <a:r>
              <a:rPr lang="en" sz="1800"/>
              <a:t>for embedded</a:t>
            </a:r>
            <a:br>
              <a:rPr lang="en" sz="1800"/>
            </a:br>
            <a:r>
              <a:rPr lang="en" sz="1800"/>
              <a:t>&amp; sensor data </a:t>
            </a:r>
            <a:r>
              <a:rPr lang="en" sz="1800"/>
              <a:t>use cases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Supported by emlearn</a:t>
            </a:r>
            <a:endParaRPr sz="1800"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0" y="172475"/>
            <a:ext cx="5388224" cy="494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265500" y="2000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Recognition</a:t>
            </a:r>
            <a:endParaRPr/>
          </a:p>
        </p:txBody>
      </p:sp>
      <p:sp>
        <p:nvSpPr>
          <p:cNvPr id="218" name="Google Shape;218;p28"/>
          <p:cNvSpPr txBox="1"/>
          <p:nvPr>
            <p:ph idx="1" type="subTitle"/>
          </p:nvPr>
        </p:nvSpPr>
        <p:spPr>
          <a:xfrm>
            <a:off x="265500" y="3570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IMU accelerometer/gyro</a:t>
            </a:r>
            <a:endParaRPr/>
          </a:p>
        </p:txBody>
      </p:sp>
      <p:sp>
        <p:nvSpPr>
          <p:cNvPr id="219" name="Google Shape;219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 tracker</a:t>
            </a:r>
            <a:r>
              <a:rPr lang="en"/>
              <a:t> - concept</a:t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 b="1428" l="13993" r="12047" t="8715"/>
          <a:stretch/>
        </p:blipFill>
        <p:spPr>
          <a:xfrm>
            <a:off x="5965225" y="2507606"/>
            <a:ext cx="2305200" cy="242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75" y="1337630"/>
            <a:ext cx="4991100" cy="340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 title="Datasheet-pic-tindie2.png"/>
          <p:cNvPicPr preferRelativeResize="0"/>
          <p:nvPr/>
        </p:nvPicPr>
        <p:blipFill rotWithShape="1">
          <a:blip r:embed="rId5">
            <a:alphaModFix/>
          </a:blip>
          <a:srcRect b="67806" l="0" r="52365" t="0"/>
          <a:stretch/>
        </p:blipFill>
        <p:spPr>
          <a:xfrm>
            <a:off x="5711750" y="911459"/>
            <a:ext cx="1447524" cy="133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 title="Datasheet-pic-tindie2.png"/>
          <p:cNvPicPr preferRelativeResize="0"/>
          <p:nvPr/>
        </p:nvPicPr>
        <p:blipFill rotWithShape="1">
          <a:blip r:embed="rId5">
            <a:alphaModFix/>
          </a:blip>
          <a:srcRect b="11686" l="26459" r="19652" t="50059"/>
          <a:stretch/>
        </p:blipFill>
        <p:spPr>
          <a:xfrm>
            <a:off x="6988189" y="894775"/>
            <a:ext cx="1581361" cy="15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